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64" r:id="rId5"/>
    <p:sldId id="276" r:id="rId6"/>
    <p:sldId id="282" r:id="rId7"/>
    <p:sldId id="283" r:id="rId8"/>
    <p:sldId id="284" r:id="rId9"/>
    <p:sldId id="285" r:id="rId10"/>
    <p:sldId id="286" r:id="rId11"/>
    <p:sldId id="287" r:id="rId12"/>
    <p:sldId id="288" r:id="rId13"/>
    <p:sldId id="289" r:id="rId14"/>
    <p:sldId id="290" r:id="rId15"/>
    <p:sldId id="291" r:id="rId16"/>
    <p:sldId id="295" r:id="rId17"/>
    <p:sldId id="296" r:id="rId18"/>
    <p:sldId id="294"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280" autoAdjust="0"/>
  </p:normalViewPr>
  <p:slideViewPr>
    <p:cSldViewPr showGuides="1">
      <p:cViewPr varScale="1">
        <p:scale>
          <a:sx n="111" d="100"/>
          <a:sy n="111" d="100"/>
        </p:scale>
        <p:origin x="366" y="10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4B9-42E0-9971-B147412842C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4B9-42E0-9971-B147412842C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4B9-42E0-9971-B147412842C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4B9-42E0-9971-B147412842C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Silent</c:v>
                </c:pt>
                <c:pt idx="1">
                  <c:v>Boomer</c:v>
                </c:pt>
                <c:pt idx="2">
                  <c:v>Gen X</c:v>
                </c:pt>
                <c:pt idx="3">
                  <c:v>Millennial</c:v>
                </c:pt>
              </c:strCache>
            </c:strRef>
          </c:cat>
          <c:val>
            <c:numRef>
              <c:f>Sheet1!$B$2:$B$5</c:f>
              <c:numCache>
                <c:formatCode>General</c:formatCode>
                <c:ptCount val="4"/>
                <c:pt idx="0">
                  <c:v>2</c:v>
                </c:pt>
                <c:pt idx="1">
                  <c:v>29</c:v>
                </c:pt>
                <c:pt idx="2">
                  <c:v>20</c:v>
                </c:pt>
                <c:pt idx="3">
                  <c:v>9</c:v>
                </c:pt>
              </c:numCache>
            </c:numRef>
          </c:val>
          <c:extLst xmlns:c16r2="http://schemas.microsoft.com/office/drawing/2015/06/chart">
            <c:ext xmlns:c16="http://schemas.microsoft.com/office/drawing/2014/chart" uri="{C3380CC4-5D6E-409C-BE32-E72D297353CC}">
              <c16:uniqueId val="{00000008-14B9-42E0-9971-B147412842C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Silent</c:v>
                </c:pt>
              </c:strCache>
            </c:strRef>
          </c:tx>
          <c:spPr>
            <a:solidFill>
              <a:schemeClr val="accent1"/>
            </a:solidFill>
            <a:ln>
              <a:noFill/>
            </a:ln>
            <a:effectLst/>
          </c:spPr>
          <c:invertIfNegative val="0"/>
          <c:cat>
            <c:strRef>
              <c:f>Sheet1!$B$1:$C$1</c:f>
              <c:strCache>
                <c:ptCount val="2"/>
                <c:pt idx="0">
                  <c:v>Professional</c:v>
                </c:pt>
                <c:pt idx="1">
                  <c:v>Paraprofessional</c:v>
                </c:pt>
              </c:strCache>
            </c:strRef>
          </c:cat>
          <c:val>
            <c:numRef>
              <c:f>Sheet1!$B$2:$C$2</c:f>
              <c:numCache>
                <c:formatCode>General</c:formatCode>
                <c:ptCount val="2"/>
                <c:pt idx="0">
                  <c:v>2</c:v>
                </c:pt>
                <c:pt idx="1">
                  <c:v>0</c:v>
                </c:pt>
              </c:numCache>
            </c:numRef>
          </c:val>
          <c:extLst xmlns:c16r2="http://schemas.microsoft.com/office/drawing/2015/06/chart">
            <c:ext xmlns:c16="http://schemas.microsoft.com/office/drawing/2014/chart" uri="{C3380CC4-5D6E-409C-BE32-E72D297353CC}">
              <c16:uniqueId val="{00000000-2F6E-4894-A292-5F4099976366}"/>
            </c:ext>
          </c:extLst>
        </c:ser>
        <c:ser>
          <c:idx val="1"/>
          <c:order val="1"/>
          <c:tx>
            <c:strRef>
              <c:f>Sheet1!$A$3</c:f>
              <c:strCache>
                <c:ptCount val="1"/>
                <c:pt idx="0">
                  <c:v>Boomer</c:v>
                </c:pt>
              </c:strCache>
            </c:strRef>
          </c:tx>
          <c:spPr>
            <a:solidFill>
              <a:schemeClr val="accent2"/>
            </a:solidFill>
            <a:ln>
              <a:noFill/>
            </a:ln>
            <a:effectLst/>
          </c:spPr>
          <c:invertIfNegative val="0"/>
          <c:cat>
            <c:strRef>
              <c:f>Sheet1!$B$1:$C$1</c:f>
              <c:strCache>
                <c:ptCount val="2"/>
                <c:pt idx="0">
                  <c:v>Professional</c:v>
                </c:pt>
                <c:pt idx="1">
                  <c:v>Paraprofessional</c:v>
                </c:pt>
              </c:strCache>
            </c:strRef>
          </c:cat>
          <c:val>
            <c:numRef>
              <c:f>Sheet1!$B$3:$C$3</c:f>
              <c:numCache>
                <c:formatCode>General</c:formatCode>
                <c:ptCount val="2"/>
                <c:pt idx="0">
                  <c:v>19</c:v>
                </c:pt>
                <c:pt idx="1">
                  <c:v>10</c:v>
                </c:pt>
              </c:numCache>
            </c:numRef>
          </c:val>
          <c:extLst xmlns:c16r2="http://schemas.microsoft.com/office/drawing/2015/06/chart">
            <c:ext xmlns:c16="http://schemas.microsoft.com/office/drawing/2014/chart" uri="{C3380CC4-5D6E-409C-BE32-E72D297353CC}">
              <c16:uniqueId val="{00000001-2F6E-4894-A292-5F4099976366}"/>
            </c:ext>
          </c:extLst>
        </c:ser>
        <c:ser>
          <c:idx val="2"/>
          <c:order val="2"/>
          <c:tx>
            <c:strRef>
              <c:f>Sheet1!$A$4</c:f>
              <c:strCache>
                <c:ptCount val="1"/>
                <c:pt idx="0">
                  <c:v>Gen X</c:v>
                </c:pt>
              </c:strCache>
            </c:strRef>
          </c:tx>
          <c:spPr>
            <a:solidFill>
              <a:schemeClr val="accent3"/>
            </a:solidFill>
            <a:ln>
              <a:noFill/>
            </a:ln>
            <a:effectLst/>
          </c:spPr>
          <c:invertIfNegative val="0"/>
          <c:cat>
            <c:strRef>
              <c:f>Sheet1!$B$1:$C$1</c:f>
              <c:strCache>
                <c:ptCount val="2"/>
                <c:pt idx="0">
                  <c:v>Professional</c:v>
                </c:pt>
                <c:pt idx="1">
                  <c:v>Paraprofessional</c:v>
                </c:pt>
              </c:strCache>
            </c:strRef>
          </c:cat>
          <c:val>
            <c:numRef>
              <c:f>Sheet1!$B$4:$C$4</c:f>
              <c:numCache>
                <c:formatCode>General</c:formatCode>
                <c:ptCount val="2"/>
                <c:pt idx="0">
                  <c:v>8</c:v>
                </c:pt>
                <c:pt idx="1">
                  <c:v>12</c:v>
                </c:pt>
              </c:numCache>
            </c:numRef>
          </c:val>
          <c:extLst xmlns:c16r2="http://schemas.microsoft.com/office/drawing/2015/06/chart">
            <c:ext xmlns:c16="http://schemas.microsoft.com/office/drawing/2014/chart" uri="{C3380CC4-5D6E-409C-BE32-E72D297353CC}">
              <c16:uniqueId val="{00000002-2F6E-4894-A292-5F4099976366}"/>
            </c:ext>
          </c:extLst>
        </c:ser>
        <c:ser>
          <c:idx val="3"/>
          <c:order val="3"/>
          <c:tx>
            <c:strRef>
              <c:f>Sheet1!$A$5</c:f>
              <c:strCache>
                <c:ptCount val="1"/>
                <c:pt idx="0">
                  <c:v>Millennial</c:v>
                </c:pt>
              </c:strCache>
            </c:strRef>
          </c:tx>
          <c:spPr>
            <a:solidFill>
              <a:schemeClr val="accent4"/>
            </a:solidFill>
            <a:ln>
              <a:noFill/>
            </a:ln>
            <a:effectLst/>
          </c:spPr>
          <c:invertIfNegative val="0"/>
          <c:cat>
            <c:strRef>
              <c:f>Sheet1!$B$1:$C$1</c:f>
              <c:strCache>
                <c:ptCount val="2"/>
                <c:pt idx="0">
                  <c:v>Professional</c:v>
                </c:pt>
                <c:pt idx="1">
                  <c:v>Paraprofessional</c:v>
                </c:pt>
              </c:strCache>
            </c:strRef>
          </c:cat>
          <c:val>
            <c:numRef>
              <c:f>Sheet1!$B$5:$C$5</c:f>
              <c:numCache>
                <c:formatCode>General</c:formatCode>
                <c:ptCount val="2"/>
                <c:pt idx="0">
                  <c:v>4</c:v>
                </c:pt>
                <c:pt idx="1">
                  <c:v>5</c:v>
                </c:pt>
              </c:numCache>
            </c:numRef>
          </c:val>
          <c:extLst xmlns:c16r2="http://schemas.microsoft.com/office/drawing/2015/06/chart">
            <c:ext xmlns:c16="http://schemas.microsoft.com/office/drawing/2014/chart" uri="{C3380CC4-5D6E-409C-BE32-E72D297353CC}">
              <c16:uniqueId val="{00000003-2F6E-4894-A292-5F4099976366}"/>
            </c:ext>
          </c:extLst>
        </c:ser>
        <c:dLbls>
          <c:showLegendKey val="0"/>
          <c:showVal val="0"/>
          <c:showCatName val="0"/>
          <c:showSerName val="0"/>
          <c:showPercent val="0"/>
          <c:showBubbleSize val="0"/>
        </c:dLbls>
        <c:gapWidth val="219"/>
        <c:axId val="252125096"/>
        <c:axId val="252123920"/>
      </c:barChart>
      <c:catAx>
        <c:axId val="25212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123920"/>
        <c:crosses val="autoZero"/>
        <c:auto val="1"/>
        <c:lblAlgn val="ctr"/>
        <c:lblOffset val="100"/>
        <c:noMultiLvlLbl val="0"/>
      </c:catAx>
      <c:valAx>
        <c:axId val="25212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125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7/11/2017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7/11/2017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These years are nearly</a:t>
            </a:r>
            <a:r>
              <a:rPr lang="en-US" baseline="0" dirty="0"/>
              <a:t> identical to those used by Strauss &amp; Howe in Generations: the history of America’s Future. Definitions for the generations are usually based on changes in birth rates. Some ranges cap the Millennial generation in the mid-90s because of a decrease in birth rates. Many of those also set the starting year in the late-70s when birth rates started rising. As we can see, all Millennials are at least 16 years old by now. The majority of them have already passed through college and are now entering the workforce. However, as Strauss &amp; Howe remind us, “generations can be imprecise at the boundaries” (Generations pg. 37).</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396659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These comments fit</a:t>
            </a:r>
            <a:r>
              <a:rPr lang="en-US" baseline="0" dirty="0"/>
              <a:t> with the perception of how Millennials approach work. </a:t>
            </a:r>
            <a:r>
              <a:rPr lang="en-US" dirty="0"/>
              <a:t>Alsop notes that </a:t>
            </a:r>
            <a:r>
              <a:rPr lang="en-US" sz="1600" kern="1200" dirty="0">
                <a:solidFill>
                  <a:schemeClr val="tx1"/>
                </a:solidFill>
                <a:effectLst/>
                <a:latin typeface="+mn-lt"/>
                <a:ea typeface="+mn-ea"/>
                <a:cs typeface="+mn-cs"/>
              </a:rPr>
              <a:t>“Millennials view work-life balance as their right” (Alsop</a:t>
            </a:r>
            <a:r>
              <a:rPr lang="en-US" sz="1600" kern="1200" baseline="0" dirty="0">
                <a:solidFill>
                  <a:schemeClr val="tx1"/>
                </a:solidFill>
                <a:effectLst/>
                <a:latin typeface="+mn-lt"/>
                <a:ea typeface="+mn-ea"/>
                <a:cs typeface="+mn-cs"/>
              </a:rPr>
              <a:t> 166) and </a:t>
            </a:r>
            <a:r>
              <a:rPr lang="en-US" sz="1600" kern="1200" baseline="0" dirty="0" err="1">
                <a:solidFill>
                  <a:schemeClr val="tx1"/>
                </a:solidFill>
                <a:effectLst/>
                <a:latin typeface="+mn-lt"/>
                <a:ea typeface="+mn-ea"/>
                <a:cs typeface="+mn-cs"/>
              </a:rPr>
              <a:t>Sujansky</a:t>
            </a:r>
            <a:r>
              <a:rPr lang="en-US" sz="1600" kern="1200" baseline="0" dirty="0">
                <a:solidFill>
                  <a:schemeClr val="tx1"/>
                </a:solidFill>
                <a:effectLst/>
                <a:latin typeface="+mn-lt"/>
                <a:ea typeface="+mn-ea"/>
                <a:cs typeface="+mn-cs"/>
              </a:rPr>
              <a:t> &amp; </a:t>
            </a:r>
            <a:r>
              <a:rPr lang="en-US" sz="1600" kern="1200" baseline="0" dirty="0" err="1">
                <a:solidFill>
                  <a:schemeClr val="tx1"/>
                </a:solidFill>
                <a:effectLst/>
                <a:latin typeface="+mn-lt"/>
                <a:ea typeface="+mn-ea"/>
                <a:cs typeface="+mn-cs"/>
              </a:rPr>
              <a:t>Ferri</a:t>
            </a:r>
            <a:r>
              <a:rPr lang="en-US" sz="1600" kern="1200" baseline="0" dirty="0">
                <a:solidFill>
                  <a:schemeClr val="tx1"/>
                </a:solidFill>
                <a:effectLst/>
                <a:latin typeface="+mn-lt"/>
                <a:ea typeface="+mn-ea"/>
                <a:cs typeface="+mn-cs"/>
              </a:rPr>
              <a:t>-Reed suggest that </a:t>
            </a:r>
            <a:r>
              <a:rPr lang="en-US" sz="1600" kern="1200" dirty="0">
                <a:solidFill>
                  <a:schemeClr val="tx1"/>
                </a:solidFill>
                <a:effectLst/>
                <a:latin typeface="+mn-lt"/>
                <a:ea typeface="+mn-ea"/>
                <a:cs typeface="+mn-cs"/>
              </a:rPr>
              <a:t>“Millennials seem to possess a sense of regret over the absence of their Boomer parents from the life events that mattered most” (S &amp;</a:t>
            </a:r>
            <a:r>
              <a:rPr lang="en-US" sz="1600" kern="1200" baseline="0" dirty="0">
                <a:solidFill>
                  <a:schemeClr val="tx1"/>
                </a:solidFill>
                <a:effectLst/>
                <a:latin typeface="+mn-lt"/>
                <a:ea typeface="+mn-ea"/>
                <a:cs typeface="+mn-cs"/>
              </a:rPr>
              <a:t> F-R 6). However, we can also see evidence that Millennials are willing to put in extra work as needed. The importance of balancing work and personal life is not due to Millennials devaluing the importance of work, but rather a broader cultural growth in the value of personal life. </a:t>
            </a:r>
            <a:r>
              <a:rPr lang="en-US" sz="1600" kern="1200" baseline="0" dirty="0" err="1">
                <a:solidFill>
                  <a:schemeClr val="tx1"/>
                </a:solidFill>
                <a:effectLst/>
                <a:latin typeface="+mn-lt"/>
                <a:ea typeface="+mn-ea"/>
                <a:cs typeface="+mn-cs"/>
              </a:rPr>
              <a:t>Twenge</a:t>
            </a:r>
            <a:r>
              <a:rPr lang="en-US" sz="1600" kern="1200" baseline="0" dirty="0">
                <a:solidFill>
                  <a:schemeClr val="tx1"/>
                </a:solidFill>
                <a:effectLst/>
                <a:latin typeface="+mn-lt"/>
                <a:ea typeface="+mn-ea"/>
                <a:cs typeface="+mn-cs"/>
              </a:rPr>
              <a:t> notes that this trend in valuing self-esteem began, at least in the U.S., as the Boomer generation reached adulthood in the 1960s and began changing the social culture of their predecessors.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50528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1) Inconclusive though there are indicators that suggest they fit. Further study focused</a:t>
            </a:r>
            <a:r>
              <a:rPr lang="en-US" baseline="0" dirty="0"/>
              <a:t> on this question </a:t>
            </a:r>
            <a:r>
              <a:rPr lang="en-US" dirty="0"/>
              <a:t>is needed to confirm.</a:t>
            </a:r>
            <a:r>
              <a:rPr lang="en-US" baseline="0" dirty="0"/>
              <a:t> 2) </a:t>
            </a:r>
            <a:r>
              <a:rPr lang="en-US" dirty="0"/>
              <a:t>It seems that one of the bigger issues is simply entering the profession</a:t>
            </a:r>
            <a:r>
              <a:rPr lang="en-US" baseline="0" dirty="0"/>
              <a:t> indicated by</a:t>
            </a:r>
            <a:r>
              <a:rPr lang="en-US" dirty="0"/>
              <a:t> the disproportionate</a:t>
            </a:r>
            <a:r>
              <a:rPr lang="en-US" baseline="0" dirty="0"/>
              <a:t> distribution across generations. Participant statements about finding jobs could represent broader trends in Adventist libraries that are making it difficult for prospective librarians to join the workforce. 3) </a:t>
            </a:r>
            <a:r>
              <a:rPr lang="en-US" dirty="0"/>
              <a:t>Certainly! Current Millennial librarians are in a good position to instigate changes as needed but aren’t necessarily looking to supplant the established culture. Promotion</a:t>
            </a:r>
            <a:r>
              <a:rPr lang="en-US" baseline="0" dirty="0"/>
              <a:t> of the profession and mentoring of prospective employees will help them stay interested in joining despite the challenges.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9423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Dan Tapscott</a:t>
            </a:r>
            <a:r>
              <a:rPr lang="en-US" baseline="0" dirty="0"/>
              <a:t> (Growing up Digital) points to the emergence of the personal computer as the key to defining the Millennial generation, drawing parallels with the Boomer generation and the growth of television. Jenny Emanuel notes that “younger librarians…believe they can quickly learn new technologies” (Emanuel pg. 28) because they have always used technology and have matured alongside computers. Jean </a:t>
            </a:r>
            <a:r>
              <a:rPr lang="en-US" baseline="0" dirty="0" err="1"/>
              <a:t>Twenge</a:t>
            </a:r>
            <a:r>
              <a:rPr lang="en-US" baseline="0" dirty="0"/>
              <a:t> (Generation Me) interprets Millennial assertiveness as entitlement. Ron Alsop (The Trophy Kids Grow Up) notes that </a:t>
            </a:r>
            <a:r>
              <a:rPr lang="en-US" sz="1600" kern="1200" dirty="0">
                <a:solidFill>
                  <a:schemeClr val="tx1"/>
                </a:solidFill>
                <a:effectLst/>
                <a:latin typeface="+mn-lt"/>
                <a:ea typeface="+mn-ea"/>
                <a:cs typeface="+mn-cs"/>
              </a:rPr>
              <a:t>“technology has linked young people from all corners of the globe and allowed them to share information and experiences virtually" (pg. 18),</a:t>
            </a:r>
            <a:r>
              <a:rPr lang="en-US" sz="1600" kern="1200" baseline="0" dirty="0">
                <a:solidFill>
                  <a:schemeClr val="tx1"/>
                </a:solidFill>
                <a:effectLst/>
                <a:latin typeface="+mn-lt"/>
                <a:ea typeface="+mn-ea"/>
                <a:cs typeface="+mn-cs"/>
              </a:rPr>
              <a:t> much more than previous generations were able to creating a generation that shares similarities around the world.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77651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In the total population the Millennial</a:t>
            </a:r>
            <a:r>
              <a:rPr lang="en-US" baseline="0" dirty="0"/>
              <a:t> and Baby Boom generations are nearly the same size. Both comprise about 38% of the available workforce population (Millennials, Gen X, Baby Boomers) while Gen X is 24%.</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19693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Based</a:t>
            </a:r>
            <a:r>
              <a:rPr lang="en-US" baseline="0" dirty="0"/>
              <a:t> on answers from 5 NAD colleges/universities containing a total of 60 non-student library employees (about 44% of the total staff at NAD colleges). The proportions here do not reflect the distribution of the total population. Millennials represent less than half their expected proportion (15% v. 38%) while Gen X and Boomers make up most of the missing 23% fairly evenly with a slight edge to the Boomers.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96164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Professional librarians constitute 55% of the total surveyed population. </a:t>
            </a:r>
            <a:r>
              <a:rPr lang="en-US" baseline="0" dirty="0"/>
              <a:t>It is interesting to note the larger differences between professionals and paraprofessionals in the other generations, especially how the dominance of Boomer librarians seems to be balanced by an increased number of Gen X staff. </a:t>
            </a:r>
            <a:r>
              <a:rPr lang="en-US" dirty="0"/>
              <a:t>Millennials are split fairly evenly between the two categories, making</a:t>
            </a:r>
            <a:r>
              <a:rPr lang="en-US" baseline="0" dirty="0"/>
              <a:t> up 12% of the professional librarians and 19% of the paraprofessional staff.</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3781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Along with myself,</a:t>
            </a:r>
            <a:r>
              <a:rPr lang="en-US" baseline="0" dirty="0"/>
              <a:t> I was able to talk with two other Millennials about our experiences as library employees. The number of employees supervised is certainly related to the size of the institution.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74981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For myself, I loved the organization and the access to</a:t>
            </a:r>
            <a:r>
              <a:rPr lang="en-US" baseline="0" dirty="0"/>
              <a:t> information that the library provided. In the library, my tendency to be a generalist proved to be an asset.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426446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Though temporary contract</a:t>
            </a:r>
            <a:r>
              <a:rPr lang="en-US" baseline="0" dirty="0"/>
              <a:t> jobs can be a useful stepping stone and provide much needed experience, they don’t help much financially and are very reliant on location. Often one needs to be in the right place, at the right time, and have some other means of support in order to capitalize on these opportunities. Constricting library budgets are most likely the cause of these job-finding challenges.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72042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first comment finds</a:t>
            </a:r>
            <a:r>
              <a:rPr lang="en-US" baseline="0" dirty="0"/>
              <a:t> a correlation with the experience of Pearl Ly, who became a library administrator within a few years after earning her master’s degree. She states that in interactions with fellow library administrators </a:t>
            </a:r>
            <a:r>
              <a:rPr lang="en-US" sz="1600" kern="1200" dirty="0">
                <a:solidFill>
                  <a:schemeClr val="tx1"/>
                </a:solidFill>
                <a:effectLst/>
                <a:latin typeface="+mn-lt"/>
                <a:ea typeface="+mn-ea"/>
                <a:cs typeface="+mn-cs"/>
              </a:rPr>
              <a:t>“the conversation usually gravitates to the question of how I convinced others that I was capable of being a library administrator after a relatively short time in the field” (Ly 66-67). The budgetary</a:t>
            </a:r>
            <a:r>
              <a:rPr lang="en-US" sz="1600" kern="1200" baseline="0" dirty="0">
                <a:solidFill>
                  <a:schemeClr val="tx1"/>
                </a:solidFill>
                <a:effectLst/>
                <a:latin typeface="+mn-lt"/>
                <a:ea typeface="+mn-ea"/>
                <a:cs typeface="+mn-cs"/>
              </a:rPr>
              <a:t> challenges are, of course, universal. Their unique impact on Millennials is likely in its effect on entering the field of library work. Once older employees retire their positions disappear or are merged into another position thus restricting the number of available jobs. This is especially detrimental since the Millennial population is nearly as numerous as the Boomer generation.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429960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7/11/2017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7/11/2017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7/11/2017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7/11/2017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7/11/2017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7/11/2017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Adulting in the Library</a:t>
            </a:r>
          </a:p>
        </p:txBody>
      </p:sp>
      <p:sp>
        <p:nvSpPr>
          <p:cNvPr id="5" name="Subtitle 4">
            <a:extLst>
              <a:ext uri="{FF2B5EF4-FFF2-40B4-BE49-F238E27FC236}">
                <a16:creationId xmlns:a16="http://schemas.microsoft.com/office/drawing/2014/main" xmlns="" id="{8A762678-79E5-4B67-888C-F62DC535AD45}"/>
              </a:ext>
            </a:extLst>
          </p:cNvPr>
          <p:cNvSpPr>
            <a:spLocks noGrp="1"/>
          </p:cNvSpPr>
          <p:nvPr>
            <p:ph type="subTitle" idx="1"/>
          </p:nvPr>
        </p:nvSpPr>
        <p:spPr/>
        <p:txBody>
          <a:bodyPr/>
          <a:lstStyle/>
          <a:p>
            <a:r>
              <a:rPr lang="en-US" dirty="0"/>
              <a:t>Experiences of Millennial Employees in Adventist Libraries</a:t>
            </a:r>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44EA4-4857-453C-BB3A-DE2CC6084E4B}"/>
              </a:ext>
            </a:extLst>
          </p:cNvPr>
          <p:cNvSpPr>
            <a:spLocks noGrp="1"/>
          </p:cNvSpPr>
          <p:nvPr>
            <p:ph type="title"/>
          </p:nvPr>
        </p:nvSpPr>
        <p:spPr>
          <a:xfrm>
            <a:off x="1117309" y="533400"/>
            <a:ext cx="10157354" cy="1397000"/>
          </a:xfrm>
        </p:spPr>
        <p:txBody>
          <a:bodyPr/>
          <a:lstStyle/>
          <a:p>
            <a:r>
              <a:rPr lang="en-US" dirty="0"/>
              <a:t>What are some challenges you’ve faced in this profession?</a:t>
            </a:r>
          </a:p>
        </p:txBody>
      </p:sp>
      <p:sp>
        <p:nvSpPr>
          <p:cNvPr id="3" name="Content Placeholder 2">
            <a:extLst>
              <a:ext uri="{FF2B5EF4-FFF2-40B4-BE49-F238E27FC236}">
                <a16:creationId xmlns:a16="http://schemas.microsoft.com/office/drawing/2014/main" xmlns="" id="{26E59CAD-641C-4553-9A22-889E2D329F05}"/>
              </a:ext>
            </a:extLst>
          </p:cNvPr>
          <p:cNvSpPr>
            <a:spLocks noGrp="1"/>
          </p:cNvSpPr>
          <p:nvPr>
            <p:ph idx="1"/>
          </p:nvPr>
        </p:nvSpPr>
        <p:spPr>
          <a:xfrm>
            <a:off x="1117309" y="2209800"/>
            <a:ext cx="10157354" cy="4013200"/>
          </a:xfrm>
        </p:spPr>
        <p:txBody>
          <a:bodyPr/>
          <a:lstStyle/>
          <a:p>
            <a:r>
              <a:rPr lang="en-US" dirty="0"/>
              <a:t>“Being a young professional, I feel like I’ve had to work hard to “earn my stripes”, to prove that I’m actually a colleague, especially to those who were my undergraduate professors.”</a:t>
            </a:r>
          </a:p>
          <a:p>
            <a:r>
              <a:rPr lang="en-US" dirty="0"/>
              <a:t>“Scarcity of jobs, to a certain extent, is the largest challenge. Another issue in the day-to-day is low budgets, which mean you become stretched beyond your job duties and sometimes end up unable to complete the tasks you were originally hired to do.”</a:t>
            </a:r>
          </a:p>
          <a:p>
            <a:r>
              <a:rPr lang="en-US" dirty="0"/>
              <a:t>Budget cuts that restrict staff turnover and force remaining staff to take on extra responsibilities.</a:t>
            </a:r>
          </a:p>
        </p:txBody>
      </p:sp>
    </p:spTree>
    <p:extLst>
      <p:ext uri="{BB962C8B-B14F-4D97-AF65-F5344CB8AC3E}">
        <p14:creationId xmlns:p14="http://schemas.microsoft.com/office/powerpoint/2010/main" val="172356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7FFA4-36EE-4555-98DB-07F37F3DEC85}"/>
              </a:ext>
            </a:extLst>
          </p:cNvPr>
          <p:cNvSpPr>
            <a:spLocks noGrp="1"/>
          </p:cNvSpPr>
          <p:nvPr>
            <p:ph type="title"/>
          </p:nvPr>
        </p:nvSpPr>
        <p:spPr>
          <a:xfrm>
            <a:off x="1117309" y="533400"/>
            <a:ext cx="10157354" cy="1397000"/>
          </a:xfrm>
        </p:spPr>
        <p:txBody>
          <a:bodyPr>
            <a:normAutofit fontScale="90000"/>
          </a:bodyPr>
          <a:lstStyle/>
          <a:p>
            <a:r>
              <a:rPr lang="en-US" dirty="0"/>
              <a:t>What are some challenges you have faced in trying to balance work and home life?</a:t>
            </a:r>
          </a:p>
        </p:txBody>
      </p:sp>
      <p:sp>
        <p:nvSpPr>
          <p:cNvPr id="3" name="Content Placeholder 2">
            <a:extLst>
              <a:ext uri="{FF2B5EF4-FFF2-40B4-BE49-F238E27FC236}">
                <a16:creationId xmlns:a16="http://schemas.microsoft.com/office/drawing/2014/main" xmlns="" id="{44B0145E-C0B7-44E9-B25B-8769ACDC1D11}"/>
              </a:ext>
            </a:extLst>
          </p:cNvPr>
          <p:cNvSpPr>
            <a:spLocks noGrp="1"/>
          </p:cNvSpPr>
          <p:nvPr>
            <p:ph idx="1"/>
          </p:nvPr>
        </p:nvSpPr>
        <p:spPr>
          <a:xfrm>
            <a:off x="1117309" y="2057400"/>
            <a:ext cx="10157354" cy="4470400"/>
          </a:xfrm>
        </p:spPr>
        <p:txBody>
          <a:bodyPr/>
          <a:lstStyle/>
          <a:p>
            <a:pPr>
              <a:spcAft>
                <a:spcPts val="1200"/>
              </a:spcAft>
            </a:pPr>
            <a:r>
              <a:rPr lang="en-US" dirty="0"/>
              <a:t>“Weekend and evening reference work is the only intrusion into this, but I am lucky to work at an SDA institution where Sabbath is sacred. I do not find this challenge insurmountable. I would not necessarily feel so confident and content with weekend/evening work if I was in a less family-oriented environment, or if I felt like I had to safeguard my Saturdays.”</a:t>
            </a:r>
          </a:p>
          <a:p>
            <a:r>
              <a:rPr lang="en-US" dirty="0"/>
              <a:t>“In many ways, I feel like balancing my work with my personal life has been the greatest challenge of the past five years as an academic librarian. I have to remember to take care of myself, and see my friends, and put in some gardening, and not just work, work, work in the office until 9pm.”</a:t>
            </a:r>
          </a:p>
        </p:txBody>
      </p:sp>
    </p:spTree>
    <p:extLst>
      <p:ext uri="{BB962C8B-B14F-4D97-AF65-F5344CB8AC3E}">
        <p14:creationId xmlns:p14="http://schemas.microsoft.com/office/powerpoint/2010/main" val="34142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1B572-EDED-4EA7-87CB-CF06BED7C7D1}"/>
              </a:ext>
            </a:extLst>
          </p:cNvPr>
          <p:cNvSpPr>
            <a:spLocks noGrp="1"/>
          </p:cNvSpPr>
          <p:nvPr>
            <p:ph type="title"/>
          </p:nvPr>
        </p:nvSpPr>
        <p:spPr>
          <a:xfrm>
            <a:off x="1117309" y="381000"/>
            <a:ext cx="10157354" cy="1397000"/>
          </a:xfrm>
        </p:spPr>
        <p:txBody>
          <a:bodyPr/>
          <a:lstStyle/>
          <a:p>
            <a:r>
              <a:rPr lang="en-US" dirty="0"/>
              <a:t>What changes do you think libraries in general should make?</a:t>
            </a:r>
          </a:p>
        </p:txBody>
      </p:sp>
      <p:sp>
        <p:nvSpPr>
          <p:cNvPr id="3" name="Content Placeholder 2">
            <a:extLst>
              <a:ext uri="{FF2B5EF4-FFF2-40B4-BE49-F238E27FC236}">
                <a16:creationId xmlns:a16="http://schemas.microsoft.com/office/drawing/2014/main" xmlns="" id="{369C8732-83A0-4FAF-8FAF-2C0FAD91070D}"/>
              </a:ext>
            </a:extLst>
          </p:cNvPr>
          <p:cNvSpPr>
            <a:spLocks noGrp="1"/>
          </p:cNvSpPr>
          <p:nvPr>
            <p:ph idx="1"/>
          </p:nvPr>
        </p:nvSpPr>
        <p:spPr>
          <a:xfrm>
            <a:off x="1117309" y="1981200"/>
            <a:ext cx="10157354" cy="4470400"/>
          </a:xfrm>
        </p:spPr>
        <p:txBody>
          <a:bodyPr>
            <a:normAutofit fontScale="92500" lnSpcReduction="20000"/>
          </a:bodyPr>
          <a:lstStyle/>
          <a:p>
            <a:pPr>
              <a:spcAft>
                <a:spcPts val="1200"/>
              </a:spcAft>
            </a:pPr>
            <a:r>
              <a:rPr lang="en-US" dirty="0"/>
              <a:t>“I think we are already moving toward providing what the patron needs and expects, rather than what we think they want. This is a necessary move. We need to modify our collections, programs, services, policies, and more. We need to make these modifications to meet the needs of our users, and we need to be constantly adjusting based on feedback as well as advances in technology.”</a:t>
            </a:r>
          </a:p>
          <a:p>
            <a:r>
              <a:rPr lang="en-US" dirty="0"/>
              <a:t>“While the focus in the past decade or two has been on charging into an increasingly digital future, and in doing radical library renovations, I think we have to remember the traditions too, and old-school bibliography skills. I am always surprised by how many students tell me they appreciate having quiet study space. I think we also need to be cautious with the idea that just because it’s new, it’s better. Fads fade; we need to be smart about how we relate to change, adopting best practices where we can, but also not throwing out practices that work in favor of the new thing on the block just because it is new.”</a:t>
            </a:r>
          </a:p>
        </p:txBody>
      </p:sp>
    </p:spTree>
    <p:extLst>
      <p:ext uri="{BB962C8B-B14F-4D97-AF65-F5344CB8AC3E}">
        <p14:creationId xmlns:p14="http://schemas.microsoft.com/office/powerpoint/2010/main" val="11656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E7FFD-0257-4654-B025-99CFB830A04E}"/>
              </a:ext>
            </a:extLst>
          </p:cNvPr>
          <p:cNvSpPr>
            <a:spLocks noGrp="1"/>
          </p:cNvSpPr>
          <p:nvPr>
            <p:ph type="title"/>
          </p:nvPr>
        </p:nvSpPr>
        <p:spPr>
          <a:xfrm>
            <a:off x="812589" y="1600200"/>
            <a:ext cx="7008574" cy="1193800"/>
          </a:xfrm>
        </p:spPr>
        <p:txBody>
          <a:bodyPr/>
          <a:lstStyle/>
          <a:p>
            <a:r>
              <a:rPr lang="en-US" dirty="0"/>
              <a:t>Conclusions</a:t>
            </a:r>
          </a:p>
        </p:txBody>
      </p:sp>
      <p:sp>
        <p:nvSpPr>
          <p:cNvPr id="3" name="Text Placeholder 2">
            <a:extLst>
              <a:ext uri="{FF2B5EF4-FFF2-40B4-BE49-F238E27FC236}">
                <a16:creationId xmlns:a16="http://schemas.microsoft.com/office/drawing/2014/main" xmlns="" id="{C28842B9-E3E4-43F6-AEE5-D51434A0FFF5}"/>
              </a:ext>
            </a:extLst>
          </p:cNvPr>
          <p:cNvSpPr>
            <a:spLocks noGrp="1"/>
          </p:cNvSpPr>
          <p:nvPr>
            <p:ph type="body" idx="1"/>
          </p:nvPr>
        </p:nvSpPr>
        <p:spPr>
          <a:xfrm>
            <a:off x="812589" y="3124200"/>
            <a:ext cx="7008574" cy="2819400"/>
          </a:xfrm>
        </p:spPr>
        <p:txBody>
          <a:bodyPr>
            <a:normAutofit fontScale="85000" lnSpcReduction="20000"/>
          </a:bodyPr>
          <a:lstStyle/>
          <a:p>
            <a:pPr marL="514350" indent="-514350">
              <a:lnSpc>
                <a:spcPct val="200000"/>
              </a:lnSpc>
              <a:buFont typeface="+mj-lt"/>
              <a:buAutoNum type="arabicPeriod"/>
            </a:pPr>
            <a:r>
              <a:rPr lang="en-US" dirty="0"/>
              <a:t>How do Adventist librarians compare to general Millennial stereotypes?</a:t>
            </a:r>
          </a:p>
          <a:p>
            <a:pPr marL="514350" indent="-514350">
              <a:lnSpc>
                <a:spcPct val="200000"/>
              </a:lnSpc>
              <a:buFont typeface="+mj-lt"/>
              <a:buAutoNum type="arabicPeriod"/>
            </a:pPr>
            <a:r>
              <a:rPr lang="en-US" dirty="0"/>
              <a:t>What is unique about Millennial librarians? </a:t>
            </a:r>
          </a:p>
          <a:p>
            <a:pPr marL="514350" indent="-514350">
              <a:lnSpc>
                <a:spcPct val="200000"/>
              </a:lnSpc>
              <a:buFont typeface="+mj-lt"/>
              <a:buAutoNum type="arabicPeriod"/>
            </a:pPr>
            <a:r>
              <a:rPr lang="en-US" dirty="0"/>
              <a:t>Is there hope for the future?</a:t>
            </a:r>
          </a:p>
          <a:p>
            <a:endParaRPr lang="en-US" dirty="0"/>
          </a:p>
        </p:txBody>
      </p:sp>
    </p:spTree>
    <p:extLst>
      <p:ext uri="{BB962C8B-B14F-4D97-AF65-F5344CB8AC3E}">
        <p14:creationId xmlns:p14="http://schemas.microsoft.com/office/powerpoint/2010/main" val="66578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AEA55-281A-4A35-9604-DE4AF02E0067}"/>
              </a:ext>
            </a:extLst>
          </p:cNvPr>
          <p:cNvSpPr>
            <a:spLocks noGrp="1"/>
          </p:cNvSpPr>
          <p:nvPr>
            <p:ph type="ctrTitle"/>
          </p:nvPr>
        </p:nvSpPr>
        <p:spPr>
          <a:xfrm>
            <a:off x="4672383" y="762000"/>
            <a:ext cx="7008574" cy="911226"/>
          </a:xfrm>
        </p:spPr>
        <p:txBody>
          <a:bodyPr/>
          <a:lstStyle/>
          <a:p>
            <a:r>
              <a:rPr lang="en-US" dirty="0"/>
              <a:t>Further Study</a:t>
            </a:r>
          </a:p>
        </p:txBody>
      </p:sp>
      <p:sp>
        <p:nvSpPr>
          <p:cNvPr id="3" name="Subtitle 2">
            <a:extLst>
              <a:ext uri="{FF2B5EF4-FFF2-40B4-BE49-F238E27FC236}">
                <a16:creationId xmlns:a16="http://schemas.microsoft.com/office/drawing/2014/main" xmlns="" id="{41178065-CC52-4A0D-954D-234ED27CADD4}"/>
              </a:ext>
            </a:extLst>
          </p:cNvPr>
          <p:cNvSpPr>
            <a:spLocks noGrp="1"/>
          </p:cNvSpPr>
          <p:nvPr>
            <p:ph type="subTitle" idx="1"/>
          </p:nvPr>
        </p:nvSpPr>
        <p:spPr>
          <a:xfrm>
            <a:off x="4672383" y="2057400"/>
            <a:ext cx="7008574" cy="4114800"/>
          </a:xfrm>
        </p:spPr>
        <p:txBody>
          <a:bodyPr>
            <a:normAutofit fontScale="92500"/>
          </a:bodyPr>
          <a:lstStyle/>
          <a:p>
            <a:pPr marL="514350" indent="-514350">
              <a:buFont typeface="+mj-lt"/>
              <a:buAutoNum type="arabicPeriod"/>
            </a:pPr>
            <a:r>
              <a:rPr lang="en-US" dirty="0"/>
              <a:t>Increasing the number of participants.</a:t>
            </a:r>
          </a:p>
          <a:p>
            <a:pPr marL="514350" indent="-514350">
              <a:buFont typeface="+mj-lt"/>
              <a:buAutoNum type="arabicPeriod"/>
            </a:pPr>
            <a:r>
              <a:rPr lang="en-US" dirty="0"/>
              <a:t>Expanding to other Adventist libraries around the globe.</a:t>
            </a:r>
          </a:p>
          <a:p>
            <a:pPr marL="514350" indent="-514350">
              <a:buFont typeface="+mj-lt"/>
              <a:buAutoNum type="arabicPeriod"/>
            </a:pPr>
            <a:r>
              <a:rPr lang="en-US" dirty="0"/>
              <a:t>Interviews with Adventist librarians employed at non-Adventist institutions.</a:t>
            </a:r>
          </a:p>
          <a:p>
            <a:pPr marL="514350" indent="-514350">
              <a:buFont typeface="+mj-lt"/>
              <a:buAutoNum type="arabicPeriod"/>
            </a:pPr>
            <a:r>
              <a:rPr lang="en-US" dirty="0"/>
              <a:t>Comparing entry-level librarianship experiences across generations.</a:t>
            </a:r>
          </a:p>
          <a:p>
            <a:pPr marL="514350" indent="-514350">
              <a:buFont typeface="+mj-lt"/>
              <a:buAutoNum type="arabicPeriod"/>
            </a:pPr>
            <a:r>
              <a:rPr lang="en-US" dirty="0"/>
              <a:t>Researching the veracity of generational stereotypes as applied to the library profession.</a:t>
            </a:r>
          </a:p>
          <a:p>
            <a:endParaRPr lang="en-US" dirty="0"/>
          </a:p>
        </p:txBody>
      </p:sp>
    </p:spTree>
    <p:extLst>
      <p:ext uri="{BB962C8B-B14F-4D97-AF65-F5344CB8AC3E}">
        <p14:creationId xmlns:p14="http://schemas.microsoft.com/office/powerpoint/2010/main" val="29295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0E50F-96D9-40D1-AEE2-614315C26609}"/>
              </a:ext>
            </a:extLst>
          </p:cNvPr>
          <p:cNvSpPr>
            <a:spLocks noGrp="1"/>
          </p:cNvSpPr>
          <p:nvPr>
            <p:ph type="title"/>
          </p:nvPr>
        </p:nvSpPr>
        <p:spPr/>
        <p:txBody>
          <a:bodyPr/>
          <a:lstStyle/>
          <a:p>
            <a:pPr algn="ctr"/>
            <a:r>
              <a:rPr lang="en-US" dirty="0"/>
              <a:t>Bibliography</a:t>
            </a:r>
          </a:p>
        </p:txBody>
      </p:sp>
      <p:sp>
        <p:nvSpPr>
          <p:cNvPr id="3" name="Content Placeholder 2">
            <a:extLst>
              <a:ext uri="{FF2B5EF4-FFF2-40B4-BE49-F238E27FC236}">
                <a16:creationId xmlns:a16="http://schemas.microsoft.com/office/drawing/2014/main" xmlns="" id="{EF9C2DDF-7D2F-4CBC-A90E-AD362931BE24}"/>
              </a:ext>
            </a:extLst>
          </p:cNvPr>
          <p:cNvSpPr>
            <a:spLocks noGrp="1"/>
          </p:cNvSpPr>
          <p:nvPr>
            <p:ph idx="1"/>
          </p:nvPr>
        </p:nvSpPr>
        <p:spPr/>
        <p:txBody>
          <a:bodyPr>
            <a:normAutofit fontScale="62500" lnSpcReduction="20000"/>
          </a:bodyPr>
          <a:lstStyle/>
          <a:p>
            <a:pPr marL="0" indent="0">
              <a:buNone/>
            </a:pPr>
            <a:r>
              <a:rPr lang="en-US" dirty="0"/>
              <a:t>Alsop, R. (2008). </a:t>
            </a:r>
            <a:r>
              <a:rPr lang="en-US" i="1" dirty="0"/>
              <a:t>The trophy kids grow up: How the millennial generation is shaking up the workplace</a:t>
            </a:r>
            <a:r>
              <a:rPr lang="en-US" dirty="0"/>
              <a:t>. San Francisco, CA: Jossey-Bass.</a:t>
            </a:r>
          </a:p>
          <a:p>
            <a:pPr marL="0" indent="0">
              <a:buNone/>
            </a:pPr>
            <a:r>
              <a:rPr lang="en-US" dirty="0"/>
              <a:t>Emanuel, J. (2013). Digital native librarians, technology skills, and their relationship with technology. </a:t>
            </a:r>
            <a:r>
              <a:rPr lang="en-US" i="1" dirty="0"/>
              <a:t>Information Technology and Libraries,</a:t>
            </a:r>
            <a:r>
              <a:rPr lang="en-US" dirty="0"/>
              <a:t> </a:t>
            </a:r>
            <a:r>
              <a:rPr lang="en-US" i="1" dirty="0"/>
              <a:t>32</a:t>
            </a:r>
            <a:r>
              <a:rPr lang="en-US" dirty="0"/>
              <a:t>(3), 20-33.</a:t>
            </a:r>
          </a:p>
          <a:p>
            <a:pPr marL="0" indent="0">
              <a:buNone/>
            </a:pPr>
            <a:r>
              <a:rPr lang="en-US" dirty="0"/>
              <a:t>Ly, P. (2015). Young and in charge: early-career community college library leadership. </a:t>
            </a:r>
            <a:r>
              <a:rPr lang="en-US" i="1" dirty="0"/>
              <a:t>Journal of Library Administration,</a:t>
            </a:r>
            <a:r>
              <a:rPr lang="en-US" dirty="0"/>
              <a:t> </a:t>
            </a:r>
            <a:r>
              <a:rPr lang="en-US" i="1" dirty="0"/>
              <a:t>55</a:t>
            </a:r>
            <a:r>
              <a:rPr lang="en-US" dirty="0"/>
              <a:t>(1), 60-68. </a:t>
            </a:r>
          </a:p>
          <a:p>
            <a:pPr marL="0" indent="0">
              <a:buNone/>
            </a:pPr>
            <a:r>
              <a:rPr lang="en-US" dirty="0"/>
              <a:t>New Strategist Editors. (2012). </a:t>
            </a:r>
            <a:r>
              <a:rPr lang="en-US" i="1" dirty="0"/>
              <a:t>The millennials: Americans born 1977 to 1994.</a:t>
            </a:r>
            <a:r>
              <a:rPr lang="en-US" dirty="0"/>
              <a:t> Ithaca, NY: New Strategist Publications, Inc.</a:t>
            </a:r>
          </a:p>
          <a:p>
            <a:pPr marL="0" indent="0">
              <a:buNone/>
            </a:pPr>
            <a:r>
              <a:rPr lang="en-US" dirty="0"/>
              <a:t>Strauss, W., &amp; Howe, N. (1991). </a:t>
            </a:r>
            <a:r>
              <a:rPr lang="en-US" i="1" dirty="0"/>
              <a:t>Generations: The history of America’s future, 1584-2069.</a:t>
            </a:r>
            <a:r>
              <a:rPr lang="en-US" dirty="0"/>
              <a:t> New York, NY: Quill.</a:t>
            </a:r>
          </a:p>
          <a:p>
            <a:pPr marL="0" indent="0">
              <a:buNone/>
            </a:pPr>
            <a:r>
              <a:rPr lang="en-US" dirty="0" err="1"/>
              <a:t>Sujansky</a:t>
            </a:r>
            <a:r>
              <a:rPr lang="en-US" dirty="0"/>
              <a:t>, J. G., &amp; </a:t>
            </a:r>
            <a:r>
              <a:rPr lang="en-US" dirty="0" err="1"/>
              <a:t>Ferri</a:t>
            </a:r>
            <a:r>
              <a:rPr lang="en-US" dirty="0"/>
              <a:t>-Reed, J. (2009). </a:t>
            </a:r>
            <a:r>
              <a:rPr lang="en-US" i="1" dirty="0"/>
              <a:t>Keeping the millennials: Why companies are losing billions in turnover to this generation-and what to do about it.</a:t>
            </a:r>
            <a:r>
              <a:rPr lang="en-US" dirty="0"/>
              <a:t> Hoboken, NJ: Wiley.</a:t>
            </a:r>
          </a:p>
          <a:p>
            <a:pPr marL="0" indent="0">
              <a:buNone/>
            </a:pPr>
            <a:r>
              <a:rPr lang="en-US" dirty="0"/>
              <a:t>Tapscott, D. (1998). </a:t>
            </a:r>
            <a:r>
              <a:rPr lang="en-US" i="1" dirty="0"/>
              <a:t>Growing up digital: The rise of the net generation</a:t>
            </a:r>
            <a:r>
              <a:rPr lang="en-US" dirty="0"/>
              <a:t>. New York, NY: McGraw-Hill.</a:t>
            </a:r>
          </a:p>
          <a:p>
            <a:pPr marL="0" indent="0">
              <a:buNone/>
            </a:pPr>
            <a:r>
              <a:rPr lang="en-US" dirty="0" err="1"/>
              <a:t>Twenge</a:t>
            </a:r>
            <a:r>
              <a:rPr lang="en-US" dirty="0"/>
              <a:t>, J. M. (2006). </a:t>
            </a:r>
            <a:r>
              <a:rPr lang="en-US" i="1" dirty="0"/>
              <a:t>Generation me: Why today’s young Americans are more confident, assertive, entitled-and more miserable than ever before</a:t>
            </a:r>
            <a:r>
              <a:rPr lang="en-US" dirty="0"/>
              <a:t>. New York, NY: Free Press.</a:t>
            </a:r>
          </a:p>
        </p:txBody>
      </p:sp>
    </p:spTree>
    <p:extLst>
      <p:ext uri="{BB962C8B-B14F-4D97-AF65-F5344CB8AC3E}">
        <p14:creationId xmlns:p14="http://schemas.microsoft.com/office/powerpoint/2010/main" val="25832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Generational Definitions</a:t>
            </a:r>
          </a:p>
        </p:txBody>
      </p:sp>
      <p:sp>
        <p:nvSpPr>
          <p:cNvPr id="14" name="Content Placeholder 13"/>
          <p:cNvSpPr>
            <a:spLocks noGrp="1"/>
          </p:cNvSpPr>
          <p:nvPr>
            <p:ph idx="1"/>
          </p:nvPr>
        </p:nvSpPr>
        <p:spPr/>
        <p:txBody>
          <a:bodyPr>
            <a:normAutofit fontScale="92500" lnSpcReduction="20000"/>
          </a:bodyPr>
          <a:lstStyle/>
          <a:p>
            <a:pPr lvl="1" fontAlgn="base">
              <a:lnSpc>
                <a:spcPct val="150000"/>
              </a:lnSpc>
              <a:spcAft>
                <a:spcPts val="600"/>
              </a:spcAft>
            </a:pPr>
            <a:r>
              <a:rPr lang="en-US" sz="3600" dirty="0"/>
              <a:t>Silent or GI Generation (1925-1942)</a:t>
            </a:r>
          </a:p>
          <a:p>
            <a:pPr lvl="1" fontAlgn="base">
              <a:lnSpc>
                <a:spcPct val="150000"/>
              </a:lnSpc>
              <a:spcAft>
                <a:spcPts val="600"/>
              </a:spcAft>
            </a:pPr>
            <a:r>
              <a:rPr lang="en-US" sz="3600" dirty="0"/>
              <a:t>Baby Boomers (1943-1960)</a:t>
            </a:r>
          </a:p>
          <a:p>
            <a:pPr lvl="1" fontAlgn="base">
              <a:lnSpc>
                <a:spcPct val="150000"/>
              </a:lnSpc>
              <a:spcAft>
                <a:spcPts val="600"/>
              </a:spcAft>
            </a:pPr>
            <a:r>
              <a:rPr lang="en-US" sz="3600" dirty="0"/>
              <a:t>Generation X (1961-1979)</a:t>
            </a:r>
          </a:p>
          <a:p>
            <a:pPr lvl="1" fontAlgn="base">
              <a:lnSpc>
                <a:spcPct val="150000"/>
              </a:lnSpc>
              <a:spcAft>
                <a:spcPts val="600"/>
              </a:spcAft>
            </a:pPr>
            <a:r>
              <a:rPr lang="en-US" sz="3600" dirty="0"/>
              <a:t>Millennials (1980-2000)</a:t>
            </a:r>
          </a:p>
          <a:p>
            <a:pPr lvl="1" fontAlgn="base">
              <a:lnSpc>
                <a:spcPct val="150000"/>
              </a:lnSpc>
              <a:spcAft>
                <a:spcPts val="600"/>
              </a:spcAft>
            </a:pPr>
            <a:r>
              <a:rPr lang="en-US" sz="3600" dirty="0" err="1"/>
              <a:t>iGeneration</a:t>
            </a:r>
            <a:r>
              <a:rPr lang="en-US" sz="3600" dirty="0"/>
              <a:t> (2001-2020?)</a:t>
            </a:r>
          </a:p>
          <a:p>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4C629-4B52-4CBC-91C2-CD6FEEA84F80}"/>
              </a:ext>
            </a:extLst>
          </p:cNvPr>
          <p:cNvSpPr>
            <a:spLocks noGrp="1"/>
          </p:cNvSpPr>
          <p:nvPr>
            <p:ph type="title"/>
          </p:nvPr>
        </p:nvSpPr>
        <p:spPr/>
        <p:txBody>
          <a:bodyPr/>
          <a:lstStyle/>
          <a:p>
            <a:r>
              <a:rPr lang="en-US" dirty="0"/>
              <a:t>Key Millennial Traits</a:t>
            </a:r>
          </a:p>
        </p:txBody>
      </p:sp>
      <p:sp>
        <p:nvSpPr>
          <p:cNvPr id="3" name="Content Placeholder 2">
            <a:extLst>
              <a:ext uri="{FF2B5EF4-FFF2-40B4-BE49-F238E27FC236}">
                <a16:creationId xmlns:a16="http://schemas.microsoft.com/office/drawing/2014/main" xmlns="" id="{30B09F07-16E9-4185-A1FA-15E2A4B7E5ED}"/>
              </a:ext>
            </a:extLst>
          </p:cNvPr>
          <p:cNvSpPr>
            <a:spLocks noGrp="1"/>
          </p:cNvSpPr>
          <p:nvPr>
            <p:ph idx="1"/>
          </p:nvPr>
        </p:nvSpPr>
        <p:spPr>
          <a:xfrm>
            <a:off x="1135937" y="2209800"/>
            <a:ext cx="10157354" cy="3962400"/>
          </a:xfrm>
        </p:spPr>
        <p:txBody>
          <a:bodyPr/>
          <a:lstStyle/>
          <a:p>
            <a:r>
              <a:rPr lang="en-US" dirty="0"/>
              <a:t>Comfortable with technology – grew up with it; readily adopting and adapting; multitasking; easily bored without it;</a:t>
            </a:r>
          </a:p>
          <a:p>
            <a:r>
              <a:rPr lang="en-US" dirty="0"/>
              <a:t>Enjoy working as a team – product of their education; cooperation; consensus; compromise; </a:t>
            </a:r>
          </a:p>
          <a:p>
            <a:r>
              <a:rPr lang="en-US" dirty="0"/>
              <a:t>Very self-aware – expressive; confident; assertive; seeking self-fulfillment;</a:t>
            </a:r>
          </a:p>
          <a:p>
            <a:r>
              <a:rPr lang="en-US" dirty="0"/>
              <a:t>Strong connections with people – long distance relationships; helicopter parents; global generation;</a:t>
            </a:r>
          </a:p>
        </p:txBody>
      </p:sp>
    </p:spTree>
    <p:extLst>
      <p:ext uri="{BB962C8B-B14F-4D97-AF65-F5344CB8AC3E}">
        <p14:creationId xmlns:p14="http://schemas.microsoft.com/office/powerpoint/2010/main" val="41863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2C312-A477-4E34-9D25-120138DCE907}"/>
              </a:ext>
            </a:extLst>
          </p:cNvPr>
          <p:cNvSpPr>
            <a:spLocks noGrp="1"/>
          </p:cNvSpPr>
          <p:nvPr>
            <p:ph type="title"/>
          </p:nvPr>
        </p:nvSpPr>
        <p:spPr>
          <a:xfrm>
            <a:off x="912812" y="5410200"/>
            <a:ext cx="10157354" cy="863600"/>
          </a:xfrm>
        </p:spPr>
        <p:txBody>
          <a:bodyPr>
            <a:normAutofit/>
          </a:bodyPr>
          <a:lstStyle/>
          <a:p>
            <a:r>
              <a:rPr lang="en-US" sz="1200" dirty="0">
                <a:latin typeface="+mn-lt"/>
              </a:rPr>
              <a:t>New Strategist Editors. (2012). </a:t>
            </a:r>
            <a:r>
              <a:rPr lang="en-US" sz="1200" i="1" dirty="0">
                <a:latin typeface="+mn-lt"/>
              </a:rPr>
              <a:t>The millennials: Americans born 1977 to 1994.</a:t>
            </a:r>
            <a:r>
              <a:rPr lang="en-US" sz="1200" dirty="0">
                <a:latin typeface="+mn-lt"/>
              </a:rPr>
              <a:t> Ithaca, NY: New Strategist Publications, Inc. (pg. 236).</a:t>
            </a:r>
            <a:br>
              <a:rPr lang="en-US" sz="1200" dirty="0">
                <a:latin typeface="+mn-lt"/>
              </a:rPr>
            </a:br>
            <a:endParaRPr lang="en-US" sz="1200" dirty="0">
              <a:latin typeface="+mn-lt"/>
            </a:endParaRPr>
          </a:p>
        </p:txBody>
      </p:sp>
      <p:pic>
        <p:nvPicPr>
          <p:cNvPr id="4" name="Content Placeholder 4">
            <a:extLst>
              <a:ext uri="{FF2B5EF4-FFF2-40B4-BE49-F238E27FC236}">
                <a16:creationId xmlns:a16="http://schemas.microsoft.com/office/drawing/2014/main" xmlns="" id="{9DD64216-6593-45E4-A272-9D44D1825D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5812" y="838200"/>
            <a:ext cx="7464829" cy="4351713"/>
          </a:xfrm>
        </p:spPr>
      </p:pic>
    </p:spTree>
    <p:extLst>
      <p:ext uri="{BB962C8B-B14F-4D97-AF65-F5344CB8AC3E}">
        <p14:creationId xmlns:p14="http://schemas.microsoft.com/office/powerpoint/2010/main" val="266089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B7FFF0-EE1F-4F24-A4C1-89D4895A6334}"/>
              </a:ext>
            </a:extLst>
          </p:cNvPr>
          <p:cNvSpPr>
            <a:spLocks noGrp="1"/>
          </p:cNvSpPr>
          <p:nvPr>
            <p:ph type="title"/>
          </p:nvPr>
        </p:nvSpPr>
        <p:spPr>
          <a:xfrm>
            <a:off x="1117309" y="457200"/>
            <a:ext cx="10157354" cy="1016000"/>
          </a:xfrm>
        </p:spPr>
        <p:txBody>
          <a:bodyPr/>
          <a:lstStyle/>
          <a:p>
            <a:pPr algn="ctr"/>
            <a:r>
              <a:rPr lang="en-US" dirty="0"/>
              <a:t>Staff at Adventist Libraries</a:t>
            </a:r>
          </a:p>
        </p:txBody>
      </p:sp>
      <p:graphicFrame>
        <p:nvGraphicFramePr>
          <p:cNvPr id="4" name="Content Placeholder 11">
            <a:extLst>
              <a:ext uri="{FF2B5EF4-FFF2-40B4-BE49-F238E27FC236}">
                <a16:creationId xmlns:a16="http://schemas.microsoft.com/office/drawing/2014/main" xmlns="" id="{FD3F85BA-3420-439C-A5FA-9F8B01CA0640}"/>
              </a:ext>
            </a:extLst>
          </p:cNvPr>
          <p:cNvGraphicFramePr>
            <a:graphicFrameLocks noGrp="1"/>
          </p:cNvGraphicFramePr>
          <p:nvPr>
            <p:ph idx="1"/>
            <p:extLst>
              <p:ext uri="{D42A27DB-BD31-4B8C-83A1-F6EECF244321}">
                <p14:modId xmlns:p14="http://schemas.microsoft.com/office/powerpoint/2010/main" val="4015131802"/>
              </p:ext>
            </p:extLst>
          </p:nvPr>
        </p:nvGraphicFramePr>
        <p:xfrm>
          <a:off x="1117600" y="1701800"/>
          <a:ext cx="10156825" cy="447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F7ED4-BD24-4EFD-AD3A-6923DF26ADFB}"/>
              </a:ext>
            </a:extLst>
          </p:cNvPr>
          <p:cNvSpPr>
            <a:spLocks noGrp="1"/>
          </p:cNvSpPr>
          <p:nvPr>
            <p:ph type="title"/>
          </p:nvPr>
        </p:nvSpPr>
        <p:spPr>
          <a:xfrm>
            <a:off x="379411" y="381000"/>
            <a:ext cx="11430000" cy="1397000"/>
          </a:xfrm>
        </p:spPr>
        <p:txBody>
          <a:bodyPr/>
          <a:lstStyle/>
          <a:p>
            <a:pPr algn="ctr"/>
            <a:r>
              <a:rPr lang="en-US" dirty="0"/>
              <a:t>Professional vs. Paraprofessional Employees</a:t>
            </a:r>
          </a:p>
        </p:txBody>
      </p:sp>
      <p:graphicFrame>
        <p:nvGraphicFramePr>
          <p:cNvPr id="4" name="Content Placeholder 5">
            <a:extLst>
              <a:ext uri="{FF2B5EF4-FFF2-40B4-BE49-F238E27FC236}">
                <a16:creationId xmlns:a16="http://schemas.microsoft.com/office/drawing/2014/main" xmlns="" id="{98639BBC-7807-48B9-94E7-6A660365FE5F}"/>
              </a:ext>
            </a:extLst>
          </p:cNvPr>
          <p:cNvGraphicFramePr>
            <a:graphicFrameLocks noGrp="1"/>
          </p:cNvGraphicFramePr>
          <p:nvPr>
            <p:ph idx="1"/>
            <p:extLst>
              <p:ext uri="{D42A27DB-BD31-4B8C-83A1-F6EECF244321}">
                <p14:modId xmlns:p14="http://schemas.microsoft.com/office/powerpoint/2010/main" val="1226283344"/>
              </p:ext>
            </p:extLst>
          </p:nvPr>
        </p:nvGraphicFramePr>
        <p:xfrm>
          <a:off x="1015999" y="1981200"/>
          <a:ext cx="10156825" cy="447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5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7372-B058-4432-A552-F96719CF02DA}"/>
              </a:ext>
            </a:extLst>
          </p:cNvPr>
          <p:cNvSpPr>
            <a:spLocks noGrp="1"/>
          </p:cNvSpPr>
          <p:nvPr>
            <p:ph type="title"/>
          </p:nvPr>
        </p:nvSpPr>
        <p:spPr>
          <a:xfrm>
            <a:off x="1117309" y="304800"/>
            <a:ext cx="10157354" cy="1397000"/>
          </a:xfrm>
        </p:spPr>
        <p:txBody>
          <a:bodyPr/>
          <a:lstStyle/>
          <a:p>
            <a:r>
              <a:rPr lang="en-US" dirty="0"/>
              <a:t>Conversations with Millennial Librarians</a:t>
            </a:r>
          </a:p>
        </p:txBody>
      </p:sp>
      <p:sp>
        <p:nvSpPr>
          <p:cNvPr id="3" name="Content Placeholder 2">
            <a:extLst>
              <a:ext uri="{FF2B5EF4-FFF2-40B4-BE49-F238E27FC236}">
                <a16:creationId xmlns:a16="http://schemas.microsoft.com/office/drawing/2014/main" xmlns="" id="{DD3EB8EE-86BD-4D19-A2EF-5561EA00D6DF}"/>
              </a:ext>
            </a:extLst>
          </p:cNvPr>
          <p:cNvSpPr>
            <a:spLocks noGrp="1"/>
          </p:cNvSpPr>
          <p:nvPr>
            <p:ph idx="1"/>
          </p:nvPr>
        </p:nvSpPr>
        <p:spPr>
          <a:xfrm>
            <a:off x="1117309" y="1981200"/>
            <a:ext cx="10157354" cy="4470400"/>
          </a:xfrm>
        </p:spPr>
        <p:txBody>
          <a:bodyPr/>
          <a:lstStyle/>
          <a:p>
            <a:r>
              <a:rPr lang="en-US" dirty="0"/>
              <a:t>All 3 have master’s degrees in Library Science; 2 have an additional master’s degree in another field.</a:t>
            </a:r>
          </a:p>
          <a:p>
            <a:r>
              <a:rPr lang="en-US" dirty="0"/>
              <a:t>All 3 are full-time, professional librarians in charge of specific library departments.</a:t>
            </a:r>
          </a:p>
          <a:p>
            <a:r>
              <a:rPr lang="en-US" dirty="0"/>
              <a:t>All 3 supervise student employees; 1 also supervises other staff.</a:t>
            </a:r>
          </a:p>
          <a:p>
            <a:r>
              <a:rPr lang="en-US" dirty="0"/>
              <a:t>Tenure in their current job is inversely proportionate to the number of previous library jobs held.</a:t>
            </a:r>
          </a:p>
          <a:p>
            <a:r>
              <a:rPr lang="en-US" dirty="0"/>
              <a:t>Two worked in libraries as student employees during their undergraduate studies.</a:t>
            </a:r>
          </a:p>
        </p:txBody>
      </p:sp>
    </p:spTree>
    <p:extLst>
      <p:ext uri="{BB962C8B-B14F-4D97-AF65-F5344CB8AC3E}">
        <p14:creationId xmlns:p14="http://schemas.microsoft.com/office/powerpoint/2010/main" val="288936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6CF53-3EFB-4735-A26A-C4728CA98DA4}"/>
              </a:ext>
            </a:extLst>
          </p:cNvPr>
          <p:cNvSpPr>
            <a:spLocks noGrp="1"/>
          </p:cNvSpPr>
          <p:nvPr>
            <p:ph type="title"/>
          </p:nvPr>
        </p:nvSpPr>
        <p:spPr>
          <a:xfrm>
            <a:off x="1117309" y="533400"/>
            <a:ext cx="10157354" cy="1397000"/>
          </a:xfrm>
        </p:spPr>
        <p:txBody>
          <a:bodyPr/>
          <a:lstStyle/>
          <a:p>
            <a:r>
              <a:rPr lang="en-US" dirty="0"/>
              <a:t>What inspired your interest in library work?</a:t>
            </a:r>
          </a:p>
        </p:txBody>
      </p:sp>
      <p:sp>
        <p:nvSpPr>
          <p:cNvPr id="3" name="Content Placeholder 2">
            <a:extLst>
              <a:ext uri="{FF2B5EF4-FFF2-40B4-BE49-F238E27FC236}">
                <a16:creationId xmlns:a16="http://schemas.microsoft.com/office/drawing/2014/main" xmlns="" id="{9573EE1F-CF13-4D6C-821F-EC2F6340A727}"/>
              </a:ext>
            </a:extLst>
          </p:cNvPr>
          <p:cNvSpPr>
            <a:spLocks noGrp="1"/>
          </p:cNvSpPr>
          <p:nvPr>
            <p:ph idx="1"/>
          </p:nvPr>
        </p:nvSpPr>
        <p:spPr>
          <a:xfrm>
            <a:off x="1117309" y="2438400"/>
            <a:ext cx="10157354" cy="3937000"/>
          </a:xfrm>
        </p:spPr>
        <p:txBody>
          <a:bodyPr/>
          <a:lstStyle/>
          <a:p>
            <a:r>
              <a:rPr lang="en-US" dirty="0"/>
              <a:t>“Getting hired to work as a student worker, finding I loved the intersection of books, technology, research, and helping patrons; figuring out there was a career in librarianship that touched on my major field of interest”</a:t>
            </a:r>
          </a:p>
          <a:p>
            <a:r>
              <a:rPr lang="en-US" i="1" dirty="0"/>
              <a:t>“</a:t>
            </a:r>
            <a:r>
              <a:rPr lang="en-US" dirty="0"/>
              <a:t>I realized that I didn’t want to teach and I had no idea what else my humanities B.A. could do. My advisor…brought to work a clipping from the NYT about ‘hip young librarians,’ and I suddenly realized that was an actual career.”</a:t>
            </a:r>
          </a:p>
          <a:p>
            <a:r>
              <a:rPr lang="en-US" dirty="0"/>
              <a:t>My experience as a student employee in the library.</a:t>
            </a:r>
          </a:p>
        </p:txBody>
      </p:sp>
    </p:spTree>
    <p:extLst>
      <p:ext uri="{BB962C8B-B14F-4D97-AF65-F5344CB8AC3E}">
        <p14:creationId xmlns:p14="http://schemas.microsoft.com/office/powerpoint/2010/main" val="298674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AE23F-0D73-4EE8-8518-7C23F05AA33F}"/>
              </a:ext>
            </a:extLst>
          </p:cNvPr>
          <p:cNvSpPr>
            <a:spLocks noGrp="1"/>
          </p:cNvSpPr>
          <p:nvPr>
            <p:ph type="title"/>
          </p:nvPr>
        </p:nvSpPr>
        <p:spPr>
          <a:xfrm>
            <a:off x="1112611" y="533400"/>
            <a:ext cx="10157354" cy="1397000"/>
          </a:xfrm>
        </p:spPr>
        <p:txBody>
          <a:bodyPr>
            <a:normAutofit fontScale="90000"/>
          </a:bodyPr>
          <a:lstStyle/>
          <a:p>
            <a:r>
              <a:rPr lang="en-US" dirty="0"/>
              <a:t>What were some challenges you faced while trying to enter the workforce?</a:t>
            </a:r>
          </a:p>
        </p:txBody>
      </p:sp>
      <p:sp>
        <p:nvSpPr>
          <p:cNvPr id="3" name="Content Placeholder 2">
            <a:extLst>
              <a:ext uri="{FF2B5EF4-FFF2-40B4-BE49-F238E27FC236}">
                <a16:creationId xmlns:a16="http://schemas.microsoft.com/office/drawing/2014/main" xmlns="" id="{1F669DA4-CA00-4FE2-9BE2-97E90576168A}"/>
              </a:ext>
            </a:extLst>
          </p:cNvPr>
          <p:cNvSpPr>
            <a:spLocks noGrp="1"/>
          </p:cNvSpPr>
          <p:nvPr>
            <p:ph idx="1"/>
          </p:nvPr>
        </p:nvSpPr>
        <p:spPr>
          <a:xfrm>
            <a:off x="1112611" y="2438400"/>
            <a:ext cx="10157354" cy="3937000"/>
          </a:xfrm>
        </p:spPr>
        <p:txBody>
          <a:bodyPr>
            <a:normAutofit fontScale="32500" lnSpcReduction="20000"/>
          </a:bodyPr>
          <a:lstStyle/>
          <a:p>
            <a:pPr>
              <a:lnSpc>
                <a:spcPct val="120000"/>
              </a:lnSpc>
              <a:spcAft>
                <a:spcPts val="1200"/>
              </a:spcAft>
            </a:pPr>
            <a:r>
              <a:rPr lang="en-US" sz="9600" dirty="0"/>
              <a:t>“The need for experience before you can get a job that gives you experience. Also the glut of temporary contract work is discouraging.”</a:t>
            </a:r>
          </a:p>
          <a:p>
            <a:pPr>
              <a:lnSpc>
                <a:spcPct val="120000"/>
              </a:lnSpc>
            </a:pPr>
            <a:r>
              <a:rPr lang="en-US" sz="9600" dirty="0"/>
              <a:t>“Doing the double masters that would allow me to practice in my specialization.”</a:t>
            </a:r>
          </a:p>
          <a:p>
            <a:pPr>
              <a:lnSpc>
                <a:spcPct val="170000"/>
              </a:lnSpc>
            </a:pPr>
            <a:r>
              <a:rPr lang="en-US" sz="9600" dirty="0"/>
              <a:t>Finding full-time work rather than part-time.</a:t>
            </a:r>
          </a:p>
        </p:txBody>
      </p:sp>
    </p:spTree>
    <p:extLst>
      <p:ext uri="{BB962C8B-B14F-4D97-AF65-F5344CB8AC3E}">
        <p14:creationId xmlns:p14="http://schemas.microsoft.com/office/powerpoint/2010/main" val="36607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tf02787940</Template>
  <TotalTime>90</TotalTime>
  <Words>2193</Words>
  <Application>Microsoft Office PowerPoint</Application>
  <PresentationFormat>Custom</PresentationFormat>
  <Paragraphs>82</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Books 16x9</vt:lpstr>
      <vt:lpstr>Adulting in the Library</vt:lpstr>
      <vt:lpstr>Generational Definitions</vt:lpstr>
      <vt:lpstr>Key Millennial Traits</vt:lpstr>
      <vt:lpstr>New Strategist Editors. (2012). The millennials: Americans born 1977 to 1994. Ithaca, NY: New Strategist Publications, Inc. (pg. 236). </vt:lpstr>
      <vt:lpstr>Staff at Adventist Libraries</vt:lpstr>
      <vt:lpstr>Professional vs. Paraprofessional Employees</vt:lpstr>
      <vt:lpstr>Conversations with Millennial Librarians</vt:lpstr>
      <vt:lpstr>What inspired your interest in library work?</vt:lpstr>
      <vt:lpstr>What were some challenges you faced while trying to enter the workforce?</vt:lpstr>
      <vt:lpstr>What are some challenges you’ve faced in this profession?</vt:lpstr>
      <vt:lpstr>What are some challenges you have faced in trying to balance work and home life?</vt:lpstr>
      <vt:lpstr>What changes do you think libraries in general should make?</vt:lpstr>
      <vt:lpstr>Conclusions</vt:lpstr>
      <vt:lpstr>Further Study</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Adulting in the Library</dc:title>
  <dc:creator>Jason St. Clair</dc:creator>
  <cp:lastModifiedBy>Jason StClair</cp:lastModifiedBy>
  <cp:revision>7</cp:revision>
  <dcterms:created xsi:type="dcterms:W3CDTF">2017-06-21T17:08:54Z</dcterms:created>
  <dcterms:modified xsi:type="dcterms:W3CDTF">2017-07-11T19:34:00Z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