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57" r:id="rId3"/>
    <p:sldId id="261" r:id="rId4"/>
    <p:sldId id="280" r:id="rId5"/>
    <p:sldId id="262" r:id="rId6"/>
    <p:sldId id="269" r:id="rId7"/>
    <p:sldId id="258" r:id="rId8"/>
    <p:sldId id="259" r:id="rId9"/>
    <p:sldId id="260" r:id="rId10"/>
    <p:sldId id="263" r:id="rId11"/>
    <p:sldId id="264" r:id="rId12"/>
    <p:sldId id="265" r:id="rId13"/>
    <p:sldId id="266" r:id="rId14"/>
    <p:sldId id="267" r:id="rId15"/>
    <p:sldId id="273" r:id="rId16"/>
    <p:sldId id="275" r:id="rId17"/>
    <p:sldId id="271" r:id="rId18"/>
    <p:sldId id="272" r:id="rId19"/>
    <p:sldId id="268" r:id="rId20"/>
    <p:sldId id="274" r:id="rId21"/>
    <p:sldId id="276"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76" d="100"/>
          <a:sy n="76" d="100"/>
        </p:scale>
        <p:origin x="126" y="6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E87E9-E809-47E6-8317-3CE7F1535317}" type="datetimeFigureOut">
              <a:rPr lang="en-US" smtClean="0"/>
              <a:t>7/9/2015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FB1DF-BBDE-43F3-91DB-EF57ECC3AB89}" type="slidenum">
              <a:rPr lang="en-US" smtClean="0"/>
              <a:t>‹#›</a:t>
            </a:fld>
            <a:endParaRPr lang="en-US"/>
          </a:p>
        </p:txBody>
      </p:sp>
    </p:spTree>
    <p:extLst>
      <p:ext uri="{BB962C8B-B14F-4D97-AF65-F5344CB8AC3E}">
        <p14:creationId xmlns:p14="http://schemas.microsoft.com/office/powerpoint/2010/main" val="112306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2</a:t>
            </a:fld>
            <a:endParaRPr lang="en-US"/>
          </a:p>
        </p:txBody>
      </p:sp>
    </p:spTree>
    <p:extLst>
      <p:ext uri="{BB962C8B-B14F-4D97-AF65-F5344CB8AC3E}">
        <p14:creationId xmlns:p14="http://schemas.microsoft.com/office/powerpoint/2010/main" val="422283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decided to back up a step or two and take time to</a:t>
            </a:r>
            <a:r>
              <a:rPr lang="en-US" baseline="0" dirty="0" smtClean="0"/>
              <a:t> compose a University Archives Mission Statement. </a:t>
            </a:r>
          </a:p>
          <a:p>
            <a:endParaRPr lang="en-US" baseline="0" dirty="0" smtClean="0"/>
          </a:p>
          <a:p>
            <a:r>
              <a:rPr lang="en-US" baseline="0" dirty="0" smtClean="0"/>
              <a:t>Seemed like a good place to start. Know why I was going through all of this.</a:t>
            </a:r>
          </a:p>
          <a:p>
            <a:endParaRPr lang="en-US" baseline="0" dirty="0" smtClean="0"/>
          </a:p>
        </p:txBody>
      </p:sp>
      <p:sp>
        <p:nvSpPr>
          <p:cNvPr id="4" name="Slide Number Placeholder 3"/>
          <p:cNvSpPr>
            <a:spLocks noGrp="1"/>
          </p:cNvSpPr>
          <p:nvPr>
            <p:ph type="sldNum" sz="quarter" idx="10"/>
          </p:nvPr>
        </p:nvSpPr>
        <p:spPr/>
        <p:txBody>
          <a:bodyPr/>
          <a:lstStyle/>
          <a:p>
            <a:fld id="{A7FFB1DF-BBDE-43F3-91DB-EF57ECC3AB89}" type="slidenum">
              <a:rPr lang="en-US" smtClean="0"/>
              <a:t>14</a:t>
            </a:fld>
            <a:endParaRPr lang="en-US"/>
          </a:p>
        </p:txBody>
      </p:sp>
    </p:spTree>
    <p:extLst>
      <p:ext uri="{BB962C8B-B14F-4D97-AF65-F5344CB8AC3E}">
        <p14:creationId xmlns:p14="http://schemas.microsoft.com/office/powerpoint/2010/main" val="238745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studied</a:t>
            </a:r>
            <a:r>
              <a:rPr lang="en-US" baseline="0" dirty="0" smtClean="0"/>
              <a:t> the mission statements of other colleges and universities – and blatantly and without remorse copied as I saw fit.</a:t>
            </a:r>
          </a:p>
          <a:p>
            <a:endParaRPr lang="en-US" baseline="0" dirty="0" smtClean="0"/>
          </a:p>
          <a:p>
            <a:r>
              <a:rPr lang="en-US" dirty="0" smtClean="0"/>
              <a:t>I </a:t>
            </a:r>
            <a:r>
              <a:rPr lang="en-US" dirty="0" smtClean="0"/>
              <a:t>also outlined out our constituents,</a:t>
            </a:r>
            <a:r>
              <a:rPr lang="en-US" baseline="0" dirty="0" smtClean="0"/>
              <a:t> created a Records Transfer Form, and met with various faculty/administration groups to discuss.</a:t>
            </a:r>
          </a:p>
          <a:p>
            <a:endParaRPr lang="en-US" baseline="0" dirty="0" smtClean="0"/>
          </a:p>
        </p:txBody>
      </p:sp>
      <p:sp>
        <p:nvSpPr>
          <p:cNvPr id="4" name="Slide Number Placeholder 3"/>
          <p:cNvSpPr>
            <a:spLocks noGrp="1"/>
          </p:cNvSpPr>
          <p:nvPr>
            <p:ph type="sldNum" sz="quarter" idx="10"/>
          </p:nvPr>
        </p:nvSpPr>
        <p:spPr/>
        <p:txBody>
          <a:bodyPr/>
          <a:lstStyle/>
          <a:p>
            <a:fld id="{A7FFB1DF-BBDE-43F3-91DB-EF57ECC3AB89}" type="slidenum">
              <a:rPr lang="en-US" smtClean="0"/>
              <a:t>15</a:t>
            </a:fld>
            <a:endParaRPr lang="en-US"/>
          </a:p>
        </p:txBody>
      </p:sp>
    </p:spTree>
    <p:extLst>
      <p:ext uri="{BB962C8B-B14F-4D97-AF65-F5344CB8AC3E}">
        <p14:creationId xmlns:p14="http://schemas.microsoft.com/office/powerpoint/2010/main" val="2370594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before I could get the University Archives organized, I needed to know how it was currently and historically organized. I need to grab hold of the University intellectually. I needed organizational charts.</a:t>
            </a:r>
            <a:endParaRPr lang="en-US" dirty="0" smtClean="0"/>
          </a:p>
          <a:p>
            <a:endParaRPr lang="en-US" dirty="0" smtClean="0"/>
          </a:p>
          <a:p>
            <a:r>
              <a:rPr lang="en-US" dirty="0" smtClean="0"/>
              <a:t>We keep paper</a:t>
            </a:r>
            <a:r>
              <a:rPr lang="en-US" baseline="0" dirty="0" smtClean="0"/>
              <a:t> and electronic copies of the forms.</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16</a:t>
            </a:fld>
            <a:endParaRPr lang="en-US"/>
          </a:p>
        </p:txBody>
      </p:sp>
    </p:spTree>
    <p:extLst>
      <p:ext uri="{BB962C8B-B14F-4D97-AF65-F5344CB8AC3E}">
        <p14:creationId xmlns:p14="http://schemas.microsoft.com/office/powerpoint/2010/main" val="1428666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the charts. And it was out-of-date almost before it was sent to me. So then I was sent…</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17</a:t>
            </a:fld>
            <a:endParaRPr lang="en-US"/>
          </a:p>
        </p:txBody>
      </p:sp>
    </p:spTree>
    <p:extLst>
      <p:ext uri="{BB962C8B-B14F-4D97-AF65-F5344CB8AC3E}">
        <p14:creationId xmlns:p14="http://schemas.microsoft.com/office/powerpoint/2010/main" val="2900391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it too is out-of-date. But these charts,</a:t>
            </a:r>
            <a:r>
              <a:rPr lang="en-US" baseline="0" dirty="0" smtClean="0"/>
              <a:t> and others, gave me the foundation on which to begin constructing a Record Group Schema</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18</a:t>
            </a:fld>
            <a:endParaRPr lang="en-US"/>
          </a:p>
        </p:txBody>
      </p:sp>
    </p:spTree>
    <p:extLst>
      <p:ext uri="{BB962C8B-B14F-4D97-AF65-F5344CB8AC3E}">
        <p14:creationId xmlns:p14="http://schemas.microsoft.com/office/powerpoint/2010/main" val="3830026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not a static document. Names of entities, positions, responsibilities, etc., are ever changing and the schema must accommodate such. I forget how many times the Department of Nutrition and Dietetics has changed names over our 110 year history.</a:t>
            </a:r>
          </a:p>
          <a:p>
            <a:endParaRPr lang="en-US" baseline="0" dirty="0" smtClean="0"/>
          </a:p>
          <a:p>
            <a:r>
              <a:rPr lang="en-US" baseline="0" dirty="0" smtClean="0"/>
              <a:t>And I kept changing my mind as to how to create the schema. I researched how other schools handled the issue. Looked at examples (when I could find them) and then made a decision to keep it simple but useful. The Dean of Libraries at UCLA once commented to me that rare book catalogers often tried to catalog items down to a gnat’s eyebrow – a bit too detailed to be useful. The same comment could be applied to the categorization process for institutional archives. I could have made the schema much more detailed – subgroups within subgroups ad infinitum. I made the decision to keep it simple. If I want to change it down the road – it’s not chiseled in stone.</a:t>
            </a:r>
          </a:p>
          <a:p>
            <a:endParaRPr lang="en-US" baseline="0" dirty="0" smtClean="0"/>
          </a:p>
          <a:p>
            <a:r>
              <a:rPr lang="en-US" baseline="0" dirty="0" smtClean="0"/>
              <a:t>If I can get the records and papers at least assigned to a broad record group, I can then spend my golden years refining the organization within.</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19</a:t>
            </a:fld>
            <a:endParaRPr lang="en-US"/>
          </a:p>
        </p:txBody>
      </p:sp>
    </p:spTree>
    <p:extLst>
      <p:ext uri="{BB962C8B-B14F-4D97-AF65-F5344CB8AC3E}">
        <p14:creationId xmlns:p14="http://schemas.microsoft.com/office/powerpoint/2010/main" val="86591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first two pages</a:t>
            </a:r>
            <a:r>
              <a:rPr lang="en-US" baseline="0" dirty="0" smtClean="0"/>
              <a:t> of the University Archives finding aid template that I created.</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21</a:t>
            </a:fld>
            <a:endParaRPr lang="en-US"/>
          </a:p>
        </p:txBody>
      </p:sp>
    </p:spTree>
    <p:extLst>
      <p:ext uri="{BB962C8B-B14F-4D97-AF65-F5344CB8AC3E}">
        <p14:creationId xmlns:p14="http://schemas.microsoft.com/office/powerpoint/2010/main" val="605651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 want to be able to say that University Archives is more than a cerebral concept, but an actual, physical entity.</a:t>
            </a:r>
          </a:p>
          <a:p>
            <a:pPr marL="228600" indent="-228600">
              <a:buAutoNum type="arabicPeriod"/>
            </a:pPr>
            <a:r>
              <a:rPr lang="en-US" dirty="0" smtClean="0"/>
              <a:t>I want to be able to go directly to a department’s records to answer a question.</a:t>
            </a:r>
          </a:p>
          <a:p>
            <a:pPr marL="228600" indent="-228600">
              <a:buAutoNum type="arabicPeriod"/>
            </a:pPr>
            <a:r>
              <a:rPr lang="en-US" dirty="0" smtClean="0"/>
              <a:t>Better</a:t>
            </a:r>
            <a:r>
              <a:rPr lang="en-US" baseline="0" dirty="0" smtClean="0"/>
              <a:t> control over </a:t>
            </a:r>
            <a:r>
              <a:rPr lang="en-US" baseline="0" dirty="0" smtClean="0"/>
              <a:t>the non-University archival collections that we own.</a:t>
            </a:r>
            <a:endParaRPr lang="en-US"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22</a:t>
            </a:fld>
            <a:endParaRPr lang="en-US"/>
          </a:p>
        </p:txBody>
      </p:sp>
    </p:spTree>
    <p:extLst>
      <p:ext uri="{BB962C8B-B14F-4D97-AF65-F5344CB8AC3E}">
        <p14:creationId xmlns:p14="http://schemas.microsoft.com/office/powerpoint/2010/main" val="12007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Archives =</a:t>
            </a:r>
            <a:r>
              <a:rPr lang="en-US" baseline="0" dirty="0" smtClean="0"/>
              <a:t> institutional / organizational collections</a:t>
            </a:r>
          </a:p>
          <a:p>
            <a:endParaRPr lang="en-US" baseline="0" dirty="0" smtClean="0"/>
          </a:p>
          <a:p>
            <a:r>
              <a:rPr lang="en-US" baseline="0" dirty="0" smtClean="0"/>
              <a:t>Personal Papers = Just what it says, the personal papers of an </a:t>
            </a:r>
            <a:r>
              <a:rPr lang="en-US" baseline="0" dirty="0" smtClean="0"/>
              <a:t>individual and organized/pulled together by that individual during their lifetime.</a:t>
            </a:r>
            <a:endParaRPr lang="en-US" baseline="0" dirty="0" smtClean="0"/>
          </a:p>
          <a:p>
            <a:endParaRPr lang="en-US" baseline="0" dirty="0" smtClean="0"/>
          </a:p>
          <a:p>
            <a:r>
              <a:rPr lang="en-US" baseline="0" dirty="0" smtClean="0"/>
              <a:t>Manuscripts = single manuscripts with no institutional or authorial connection between them</a:t>
            </a:r>
          </a:p>
          <a:p>
            <a:endParaRPr lang="en-US" baseline="0" dirty="0" smtClean="0"/>
          </a:p>
          <a:p>
            <a:r>
              <a:rPr lang="en-US" baseline="0" dirty="0" smtClean="0"/>
              <a:t>Collections – artificial groupings of materials formed into a collection by the curator/custodian</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5</a:t>
            </a:fld>
            <a:endParaRPr lang="en-US"/>
          </a:p>
        </p:txBody>
      </p:sp>
    </p:spTree>
    <p:extLst>
      <p:ext uri="{BB962C8B-B14F-4D97-AF65-F5344CB8AC3E}">
        <p14:creationId xmlns:p14="http://schemas.microsoft.com/office/powerpoint/2010/main" val="237628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most of you know, the</a:t>
            </a:r>
            <a:r>
              <a:rPr lang="en-US" baseline="0" dirty="0" smtClean="0"/>
              <a:t> reasons for archiving various institutional records is often a legal matter. And as there are legal issues for why some material must be kept; there are also legal issues </a:t>
            </a:r>
            <a:r>
              <a:rPr lang="en-US" baseline="0" dirty="0" smtClean="0"/>
              <a:t>surrounding </a:t>
            </a:r>
            <a:r>
              <a:rPr lang="en-US" baseline="0" dirty="0" smtClean="0"/>
              <a:t>the destruction of other papers.</a:t>
            </a:r>
          </a:p>
          <a:p>
            <a:endParaRPr lang="en-US" baseline="0" dirty="0" smtClean="0"/>
          </a:p>
          <a:p>
            <a:r>
              <a:rPr lang="en-US" baseline="0" dirty="0" smtClean="0"/>
              <a:t>If everything is jumbled together the issues of retention and destruction; access to be granted or denied, become a lot more complicated</a:t>
            </a:r>
            <a:r>
              <a:rPr lang="en-US" baseline="0" dirty="0" smtClean="0"/>
              <a:t>. Perhaps not intellectually, but the administration of access, etc., can be complicated.</a:t>
            </a:r>
            <a:endParaRPr lang="en-US" baseline="0" dirty="0" smtClean="0"/>
          </a:p>
          <a:p>
            <a:endParaRPr lang="en-US" baseline="0" dirty="0" smtClean="0"/>
          </a:p>
          <a:p>
            <a:r>
              <a:rPr lang="en-US" baseline="0" dirty="0" smtClean="0"/>
              <a:t>Let me tell you a story of retention and destruction that went horribly wrong…</a:t>
            </a:r>
          </a:p>
          <a:p>
            <a:endParaRPr lang="en-US" baseline="0" dirty="0" smtClean="0"/>
          </a:p>
          <a:p>
            <a:r>
              <a:rPr lang="en-US" baseline="0" dirty="0" smtClean="0"/>
              <a:t>And one must always be on their toes when handling student records. Regulations much like </a:t>
            </a:r>
            <a:r>
              <a:rPr lang="en-US" baseline="0" dirty="0" err="1" smtClean="0"/>
              <a:t>hipaa</a:t>
            </a:r>
            <a:r>
              <a:rPr lang="en-US" baseline="0" dirty="0" smtClean="0"/>
              <a:t> for hospital records</a:t>
            </a:r>
            <a:r>
              <a:rPr lang="en-US" baseline="0" dirty="0" smtClean="0"/>
              <a:t>. I have to be able to assure the records creators that if they send the records to Archives as asked/required, these records won’t be open to any prying eyes that happen to enter the building. I have had to vigorously assure administrators that the materials will not be available on the open shelves in the Library; they will be kept behind locked doors. Access will be monitored and restrictions enforced.</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6</a:t>
            </a:fld>
            <a:endParaRPr lang="en-US"/>
          </a:p>
        </p:txBody>
      </p:sp>
    </p:spTree>
    <p:extLst>
      <p:ext uri="{BB962C8B-B14F-4D97-AF65-F5344CB8AC3E}">
        <p14:creationId xmlns:p14="http://schemas.microsoft.com/office/powerpoint/2010/main" val="122700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winter of 2006… okay, Southern California really doesn’t get “winter” like some other places do, but bear with </a:t>
            </a:r>
            <a:r>
              <a:rPr lang="en-US" dirty="0" smtClean="0"/>
              <a:t>me -- </a:t>
            </a:r>
            <a:r>
              <a:rPr lang="en-US" dirty="0" smtClean="0"/>
              <a:t>I had a little office down in the </a:t>
            </a:r>
            <a:r>
              <a:rPr lang="en-US" dirty="0" smtClean="0"/>
              <a:t>basement, some might say dungeon. Personally, I liked it. It was quiet and I was rarely interrupted. During</a:t>
            </a:r>
            <a:r>
              <a:rPr lang="en-US" baseline="0" dirty="0" smtClean="0"/>
              <a:t> my first days on the job, </a:t>
            </a:r>
            <a:r>
              <a:rPr lang="en-US" dirty="0" smtClean="0"/>
              <a:t>I </a:t>
            </a:r>
            <a:r>
              <a:rPr lang="en-US" dirty="0" smtClean="0"/>
              <a:t>tried to </a:t>
            </a:r>
            <a:r>
              <a:rPr lang="en-US" dirty="0" smtClean="0"/>
              <a:t>locate </a:t>
            </a:r>
            <a:r>
              <a:rPr lang="en-US" dirty="0" smtClean="0"/>
              <a:t>the University Archives – capital A – within the vast number</a:t>
            </a:r>
            <a:r>
              <a:rPr lang="en-US" baseline="0" dirty="0" smtClean="0"/>
              <a:t> of boxes in which were housed archival – lowercase a – collections</a:t>
            </a:r>
            <a:r>
              <a:rPr lang="en-US" baseline="0" dirty="0" smtClean="0"/>
              <a:t>. And within the unboxed materials on the shelves.</a:t>
            </a:r>
            <a:endParaRPr lang="en-US" baseline="0" dirty="0" smtClean="0"/>
          </a:p>
          <a:p>
            <a:endParaRPr lang="en-US" baseline="0" dirty="0" smtClean="0"/>
          </a:p>
          <a:p>
            <a:r>
              <a:rPr lang="en-US" baseline="0" dirty="0" smtClean="0"/>
              <a:t>But what I found was…</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7</a:t>
            </a:fld>
            <a:endParaRPr lang="en-US"/>
          </a:p>
        </p:txBody>
      </p:sp>
    </p:spTree>
    <p:extLst>
      <p:ext uri="{BB962C8B-B14F-4D97-AF65-F5344CB8AC3E}">
        <p14:creationId xmlns:p14="http://schemas.microsoft.com/office/powerpoint/2010/main" val="342188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most</a:t>
            </a:r>
            <a:r>
              <a:rPr lang="en-US" baseline="0" dirty="0" smtClean="0"/>
              <a:t> of the boxes were not acid free, and they were stuffed too </a:t>
            </a:r>
            <a:r>
              <a:rPr lang="en-US" baseline="0" dirty="0" smtClean="0"/>
              <a:t>full. </a:t>
            </a:r>
            <a:endParaRPr lang="en-US" baseline="0" dirty="0" smtClean="0"/>
          </a:p>
          <a:p>
            <a:endParaRPr lang="en-US" baseline="0" dirty="0" smtClean="0"/>
          </a:p>
          <a:p>
            <a:r>
              <a:rPr lang="en-US" baseline="0" dirty="0" smtClean="0"/>
              <a:t>But keep in mind this only applied to those </a:t>
            </a:r>
            <a:r>
              <a:rPr lang="en-US" baseline="0" dirty="0" smtClean="0"/>
              <a:t>items that were </a:t>
            </a:r>
            <a:r>
              <a:rPr lang="en-US" baseline="0" dirty="0" smtClean="0"/>
              <a:t>actually sent </a:t>
            </a:r>
            <a:r>
              <a:rPr lang="en-US" baseline="0" dirty="0" smtClean="0"/>
              <a:t>to “Archives”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8</a:t>
            </a:fld>
            <a:endParaRPr lang="en-US"/>
          </a:p>
        </p:txBody>
      </p:sp>
    </p:spTree>
    <p:extLst>
      <p:ext uri="{BB962C8B-B14F-4D97-AF65-F5344CB8AC3E}">
        <p14:creationId xmlns:p14="http://schemas.microsoft.com/office/powerpoint/2010/main" val="1636970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list of codes – with definitions</a:t>
            </a:r>
            <a:r>
              <a:rPr lang="en-US" baseline="0" dirty="0" smtClean="0"/>
              <a:t> – was taped inside the archives ledger.</a:t>
            </a:r>
          </a:p>
          <a:p>
            <a:endParaRPr lang="en-US" baseline="0" dirty="0" smtClean="0"/>
          </a:p>
          <a:p>
            <a:r>
              <a:rPr lang="en-US" baseline="0" dirty="0" smtClean="0"/>
              <a:t>These codes were applied to University and non-university materials.</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9</a:t>
            </a:fld>
            <a:endParaRPr lang="en-US"/>
          </a:p>
        </p:txBody>
      </p:sp>
    </p:spTree>
    <p:extLst>
      <p:ext uri="{BB962C8B-B14F-4D97-AF65-F5344CB8AC3E}">
        <p14:creationId xmlns:p14="http://schemas.microsoft.com/office/powerpoint/2010/main" val="325162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a:t>
            </a:r>
            <a:r>
              <a:rPr lang="en-US" baseline="0" dirty="0" smtClean="0"/>
              <a:t>examples: </a:t>
            </a:r>
          </a:p>
          <a:p>
            <a:r>
              <a:rPr lang="en-US" baseline="0" dirty="0" smtClean="0"/>
              <a:t>	University records sometimes got UR, other times OR, or something completely different.</a:t>
            </a:r>
            <a:endParaRPr lang="en-US" baseline="0" dirty="0" smtClean="0"/>
          </a:p>
          <a:p>
            <a:endParaRPr lang="en-US" baseline="0" dirty="0" smtClean="0"/>
          </a:p>
          <a:p>
            <a:r>
              <a:rPr lang="en-US" baseline="0" dirty="0" smtClean="0"/>
              <a:t>Usually, it is easy enough to figure out what the missing code stood for, i.e., PC = postcard, although according to the printed list of codes, postcards were supposed to be assigned EP.</a:t>
            </a:r>
          </a:p>
          <a:p>
            <a:endParaRPr lang="en-US" baseline="0" dirty="0" smtClean="0"/>
          </a:p>
          <a:p>
            <a:r>
              <a:rPr lang="en-US" baseline="0" dirty="0" smtClean="0"/>
              <a:t>Shelving boxes by code would have assisted me in bringing together all of the UR – if they had been consistently assigned that code. They weren’t</a:t>
            </a:r>
          </a:p>
          <a:p>
            <a:endParaRPr lang="en-US" baseline="0" dirty="0" smtClean="0"/>
          </a:p>
          <a:p>
            <a:r>
              <a:rPr lang="en-US" baseline="0" dirty="0" smtClean="0"/>
              <a:t>The accession ledger is a handwritten ledger and was not transcribed into an excel spreadsheet until a few years ago by our former secretary. So now I can do a word search, or I could sort by code, which can be useful but only insomuch as to the quality of information first written.  The information in the ledger was written by an </a:t>
            </a:r>
            <a:r>
              <a:rPr lang="en-US" baseline="0" dirty="0" smtClean="0"/>
              <a:t>individual(s) </a:t>
            </a:r>
            <a:r>
              <a:rPr lang="en-US" baseline="0" dirty="0" smtClean="0"/>
              <a:t>for whom English was not his first language, and not one in which he was </a:t>
            </a:r>
            <a:r>
              <a:rPr lang="en-US" baseline="0" dirty="0" smtClean="0"/>
              <a:t>overly proficient</a:t>
            </a:r>
            <a:r>
              <a:rPr lang="en-US" baseline="0" dirty="0" smtClean="0"/>
              <a:t>. And again inconsistencies abound as to how entities were listed, etc. And then how the secretary interpreted the handwriting while transcribing the tomes.</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10</a:t>
            </a:fld>
            <a:endParaRPr lang="en-US"/>
          </a:p>
        </p:txBody>
      </p:sp>
    </p:spTree>
    <p:extLst>
      <p:ext uri="{BB962C8B-B14F-4D97-AF65-F5344CB8AC3E}">
        <p14:creationId xmlns:p14="http://schemas.microsoft.com/office/powerpoint/2010/main" val="1237518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could not physically point to University Archives.</a:t>
            </a:r>
          </a:p>
          <a:p>
            <a:endParaRPr lang="en-US" dirty="0" smtClean="0"/>
          </a:p>
          <a:p>
            <a:r>
              <a:rPr lang="en-US" dirty="0" smtClean="0"/>
              <a:t>Give </a:t>
            </a:r>
            <a:r>
              <a:rPr lang="en-US" dirty="0" smtClean="0"/>
              <a:t>brief history as to the upstairs/downstairs mentality. Sending things to “Archives”. Duplicate sets. </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11</a:t>
            </a:fld>
            <a:endParaRPr lang="en-US"/>
          </a:p>
        </p:txBody>
      </p:sp>
    </p:spTree>
    <p:extLst>
      <p:ext uri="{BB962C8B-B14F-4D97-AF65-F5344CB8AC3E}">
        <p14:creationId xmlns:p14="http://schemas.microsoft.com/office/powerpoint/2010/main" val="1779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Panic and tears didn’t help. </a:t>
            </a:r>
            <a:r>
              <a:rPr lang="en-US" dirty="0" smtClean="0"/>
              <a:t>I tried</a:t>
            </a:r>
            <a:r>
              <a:rPr lang="en-US" baseline="0" dirty="0" smtClean="0"/>
              <a:t> that. Some days, I would stand looking at the shelves and I would just scream. No one could hear me, and it was rather cathartic, but it didn’t really help get the job done.</a:t>
            </a:r>
            <a:endParaRPr lang="en-US" dirty="0" smtClean="0"/>
          </a:p>
          <a:p>
            <a:endParaRPr lang="en-US" dirty="0" smtClean="0"/>
          </a:p>
          <a:p>
            <a:r>
              <a:rPr lang="en-US" dirty="0" smtClean="0"/>
              <a:t>First, I thought to pull all</a:t>
            </a:r>
            <a:r>
              <a:rPr lang="en-US" baseline="0" dirty="0" smtClean="0"/>
              <a:t> the boxed University records together. This was going to require shifting and reorganizing hundreds of boxes. I needed help.</a:t>
            </a:r>
          </a:p>
          <a:p>
            <a:endParaRPr lang="en-US" baseline="0" dirty="0" smtClean="0"/>
          </a:p>
          <a:p>
            <a:r>
              <a:rPr lang="en-US" baseline="0" dirty="0" smtClean="0"/>
              <a:t>A staff member volunteered to shift all the boxes for me. I </a:t>
            </a:r>
            <a:r>
              <a:rPr lang="en-US" baseline="0" dirty="0" smtClean="0"/>
              <a:t>have since learned </a:t>
            </a:r>
            <a:r>
              <a:rPr lang="en-US" baseline="0" dirty="0" smtClean="0"/>
              <a:t>that before setting a staff member loose on a project, make sure they understand all the </a:t>
            </a:r>
            <a:r>
              <a:rPr lang="en-US" baseline="0" dirty="0" err="1" smtClean="0"/>
              <a:t>nitty</a:t>
            </a:r>
            <a:r>
              <a:rPr lang="en-US" baseline="0" dirty="0" smtClean="0"/>
              <a:t> gritty details. My staff member did a great job, however as we </a:t>
            </a:r>
            <a:r>
              <a:rPr lang="en-US" baseline="0" dirty="0" smtClean="0"/>
              <a:t>know, </a:t>
            </a:r>
            <a:r>
              <a:rPr lang="en-US" baseline="0" dirty="0" smtClean="0"/>
              <a:t>boxes of papers had been inconsistently coded and labelled. My staff member was visually looking for boxes labelled “Loma Linda University” but often the individuals who had been working in Archives before I arrived would label the box based on the individual’s name, i.e., G. T. Anderson or Percy Magan or Newton Evans, failing to note that these men had served as President of the College of Medical Evangelists and Loma Linda University. I am still finding boxes of papers labelled with an individual’s name only to discover that the individual in question worked in the CME business office in the 50s and the papers are actually the official records of that time period.</a:t>
            </a:r>
          </a:p>
          <a:p>
            <a:endParaRPr lang="en-US" baseline="0" dirty="0" smtClean="0"/>
          </a:p>
          <a:p>
            <a:r>
              <a:rPr lang="en-US" baseline="0" dirty="0" smtClean="0"/>
              <a:t>But it was a start. At least the collections were now alphabetically shelved</a:t>
            </a:r>
            <a:r>
              <a:rPr lang="en-US" baseline="0" dirty="0" smtClean="0"/>
              <a:t>. And the old adage “look before you leap” became much more significant to me. Time to regroup.</a:t>
            </a:r>
          </a:p>
          <a:p>
            <a:endParaRPr lang="en-US" baseline="0" dirty="0" smtClean="0"/>
          </a:p>
          <a:p>
            <a:r>
              <a:rPr lang="en-US" baseline="0" dirty="0" smtClean="0"/>
              <a:t>Keep in mind that while I was working on the University Archives issue, I was also working on finding, organizing, and describing the non-University archival collections.</a:t>
            </a:r>
            <a:endParaRPr lang="en-US" dirty="0"/>
          </a:p>
        </p:txBody>
      </p:sp>
      <p:sp>
        <p:nvSpPr>
          <p:cNvPr id="4" name="Slide Number Placeholder 3"/>
          <p:cNvSpPr>
            <a:spLocks noGrp="1"/>
          </p:cNvSpPr>
          <p:nvPr>
            <p:ph type="sldNum" sz="quarter" idx="10"/>
          </p:nvPr>
        </p:nvSpPr>
        <p:spPr/>
        <p:txBody>
          <a:bodyPr/>
          <a:lstStyle/>
          <a:p>
            <a:fld id="{A7FFB1DF-BBDE-43F3-91DB-EF57ECC3AB89}" type="slidenum">
              <a:rPr lang="en-US" smtClean="0"/>
              <a:t>13</a:t>
            </a:fld>
            <a:endParaRPr lang="en-US"/>
          </a:p>
        </p:txBody>
      </p:sp>
    </p:spTree>
    <p:extLst>
      <p:ext uri="{BB962C8B-B14F-4D97-AF65-F5344CB8AC3E}">
        <p14:creationId xmlns:p14="http://schemas.microsoft.com/office/powerpoint/2010/main" val="43575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7/9/2015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7/9/2015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7/9/2015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7/9/2015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Uppercase or Lowercase</a:t>
            </a:r>
            <a:endParaRPr lang="en-US" dirty="0"/>
          </a:p>
        </p:txBody>
      </p:sp>
      <p:sp>
        <p:nvSpPr>
          <p:cNvPr id="3" name="Subtitle 2"/>
          <p:cNvSpPr>
            <a:spLocks noGrp="1"/>
          </p:cNvSpPr>
          <p:nvPr>
            <p:ph type="subTitle" idx="1"/>
          </p:nvPr>
        </p:nvSpPr>
        <p:spPr/>
        <p:txBody>
          <a:bodyPr/>
          <a:lstStyle/>
          <a:p>
            <a:endParaRPr lang="en-US" dirty="0" smtClean="0"/>
          </a:p>
          <a:p>
            <a:r>
              <a:rPr lang="en-US" sz="3200" dirty="0" smtClean="0"/>
              <a:t>Finding the Archives within the archives</a:t>
            </a:r>
            <a:endParaRPr lang="en-US" sz="3200" dirty="0"/>
          </a:p>
        </p:txBody>
      </p:sp>
    </p:spTree>
    <p:extLst>
      <p:ext uri="{BB962C8B-B14F-4D97-AF65-F5344CB8AC3E}">
        <p14:creationId xmlns:p14="http://schemas.microsoft.com/office/powerpoint/2010/main" val="1665588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knowing the code didn’t solve the problem.</a:t>
            </a:r>
            <a:endParaRPr lang="en-US" dirty="0"/>
          </a:p>
        </p:txBody>
      </p:sp>
      <p:sp>
        <p:nvSpPr>
          <p:cNvPr id="3" name="TextBox 2"/>
          <p:cNvSpPr txBox="1"/>
          <p:nvPr/>
        </p:nvSpPr>
        <p:spPr>
          <a:xfrm>
            <a:off x="825500" y="2667000"/>
            <a:ext cx="106045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Inaccuracy and inconsistency in assigning codes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Assigning codes that were not on the list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Materials with same code not shelved together</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Accession ledger not computer searchable</a:t>
            </a:r>
            <a:endParaRPr lang="en-US" sz="2800" dirty="0"/>
          </a:p>
        </p:txBody>
      </p:sp>
    </p:spTree>
    <p:extLst>
      <p:ext uri="{BB962C8B-B14F-4D97-AF65-F5344CB8AC3E}">
        <p14:creationId xmlns:p14="http://schemas.microsoft.com/office/powerpoint/2010/main" val="207343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still didn’t have a clue as to where the University Archives was</a:t>
            </a:r>
            <a:endParaRPr lang="en-US" dirty="0"/>
          </a:p>
        </p:txBody>
      </p:sp>
      <p:sp>
        <p:nvSpPr>
          <p:cNvPr id="4" name="TextBox 3"/>
          <p:cNvSpPr txBox="1"/>
          <p:nvPr/>
        </p:nvSpPr>
        <p:spPr>
          <a:xfrm>
            <a:off x="5575300" y="3101370"/>
            <a:ext cx="1092200" cy="1938992"/>
          </a:xfrm>
          <a:prstGeom prst="rect">
            <a:avLst/>
          </a:prstGeom>
          <a:noFill/>
        </p:spPr>
        <p:txBody>
          <a:bodyPr wrap="square" rtlCol="0">
            <a:spAutoFit/>
          </a:bodyPr>
          <a:lstStyle/>
          <a:p>
            <a:pPr algn="ctr"/>
            <a:r>
              <a:rPr lang="en-US" sz="12000" dirty="0" smtClean="0"/>
              <a:t>?</a:t>
            </a:r>
            <a:endParaRPr lang="en-US" sz="12000" dirty="0"/>
          </a:p>
        </p:txBody>
      </p:sp>
    </p:spTree>
    <p:extLst>
      <p:ext uri="{BB962C8B-B14F-4D97-AF65-F5344CB8AC3E}">
        <p14:creationId xmlns:p14="http://schemas.microsoft.com/office/powerpoint/2010/main" val="1430664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feared it was all around me.</a:t>
            </a:r>
            <a:endParaRPr lang="en-US" dirty="0"/>
          </a:p>
        </p:txBody>
      </p:sp>
      <p:sp>
        <p:nvSpPr>
          <p:cNvPr id="3" name="Content Placeholder 2"/>
          <p:cNvSpPr>
            <a:spLocks noGrp="1"/>
          </p:cNvSpPr>
          <p:nvPr>
            <p:ph idx="1"/>
          </p:nvPr>
        </p:nvSpPr>
        <p:spPr/>
        <p:txBody>
          <a:bodyPr/>
          <a:lstStyle/>
          <a:p>
            <a:r>
              <a:rPr lang="en-US" dirty="0" smtClean="0"/>
              <a:t>In boxes</a:t>
            </a:r>
          </a:p>
          <a:p>
            <a:r>
              <a:rPr lang="en-US" dirty="0" smtClean="0"/>
              <a:t>On shelves</a:t>
            </a:r>
          </a:p>
          <a:p>
            <a:r>
              <a:rPr lang="en-US" dirty="0" smtClean="0"/>
              <a:t>In cupboards</a:t>
            </a:r>
          </a:p>
          <a:p>
            <a:r>
              <a:rPr lang="en-US" dirty="0" smtClean="0"/>
              <a:t>In closets</a:t>
            </a:r>
          </a:p>
          <a:p>
            <a:r>
              <a:rPr lang="en-US" dirty="0" smtClean="0"/>
              <a:t>In the Women’s Restroom</a:t>
            </a:r>
            <a:endParaRPr lang="en-US" dirty="0" smtClean="0"/>
          </a:p>
          <a:p>
            <a:r>
              <a:rPr lang="en-US" dirty="0" smtClean="0"/>
              <a:t>Everywhere</a:t>
            </a:r>
            <a:r>
              <a:rPr lang="en-US" dirty="0" smtClean="0"/>
              <a:t>!  And nowhere!</a:t>
            </a:r>
            <a:endParaRPr lang="en-US" dirty="0"/>
          </a:p>
        </p:txBody>
      </p:sp>
    </p:spTree>
    <p:extLst>
      <p:ext uri="{BB962C8B-B14F-4D97-AF65-F5344CB8AC3E}">
        <p14:creationId xmlns:p14="http://schemas.microsoft.com/office/powerpoint/2010/main" val="1644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8200" y="1663700"/>
            <a:ext cx="7785100" cy="923330"/>
          </a:xfrm>
          <a:prstGeom prst="rect">
            <a:avLst/>
          </a:prstGeom>
          <a:noFill/>
        </p:spPr>
        <p:txBody>
          <a:bodyPr wrap="square" rtlCol="0">
            <a:spAutoFit/>
          </a:bodyPr>
          <a:lstStyle/>
          <a:p>
            <a:r>
              <a:rPr lang="en-US" sz="5400" dirty="0" smtClean="0"/>
              <a:t>So, what was I going to do?</a:t>
            </a:r>
            <a:endParaRPr lang="en-US" sz="5400" dirty="0"/>
          </a:p>
        </p:txBody>
      </p:sp>
    </p:spTree>
    <p:extLst>
      <p:ext uri="{BB962C8B-B14F-4D97-AF65-F5344CB8AC3E}">
        <p14:creationId xmlns:p14="http://schemas.microsoft.com/office/powerpoint/2010/main" val="4217702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3400" y="1625600"/>
            <a:ext cx="8470900" cy="1446550"/>
          </a:xfrm>
          <a:prstGeom prst="rect">
            <a:avLst/>
          </a:prstGeom>
          <a:noFill/>
        </p:spPr>
        <p:txBody>
          <a:bodyPr wrap="square" rtlCol="0">
            <a:spAutoFit/>
          </a:bodyPr>
          <a:lstStyle/>
          <a:p>
            <a:r>
              <a:rPr lang="en-US" sz="8800" dirty="0" smtClean="0"/>
              <a:t>Next Steps…</a:t>
            </a:r>
            <a:endParaRPr lang="en-US" sz="8800" dirty="0"/>
          </a:p>
        </p:txBody>
      </p:sp>
    </p:spTree>
    <p:extLst>
      <p:ext uri="{BB962C8B-B14F-4D97-AF65-F5344CB8AC3E}">
        <p14:creationId xmlns:p14="http://schemas.microsoft.com/office/powerpoint/2010/main" val="1701406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Archives Mission Statement</a:t>
            </a:r>
            <a:endParaRPr lang="en-US" dirty="0"/>
          </a:p>
        </p:txBody>
      </p:sp>
      <p:sp>
        <p:nvSpPr>
          <p:cNvPr id="5" name="Content Placeholder 4"/>
          <p:cNvSpPr>
            <a:spLocks noGrp="1"/>
          </p:cNvSpPr>
          <p:nvPr>
            <p:ph idx="1"/>
          </p:nvPr>
        </p:nvSpPr>
        <p:spPr>
          <a:xfrm>
            <a:off x="1295401" y="2120900"/>
            <a:ext cx="9601196" cy="4025899"/>
          </a:xfrm>
        </p:spPr>
        <p:txBody>
          <a:bodyPr>
            <a:normAutofit fontScale="92500" lnSpcReduction="10000"/>
          </a:bodyPr>
          <a:lstStyle/>
          <a:p>
            <a:pPr marL="0" indent="0">
              <a:buNone/>
            </a:pPr>
            <a:r>
              <a:rPr lang="en-US" sz="2000" dirty="0" smtClean="0"/>
              <a:t>The University Archives takes its mission from the mission of the institution, to educate:</a:t>
            </a:r>
          </a:p>
          <a:p>
            <a:r>
              <a:rPr lang="en-US" sz="2000" dirty="0" smtClean="0"/>
              <a:t>By supporting and enabling the administration which provides and maintains the overall structure;</a:t>
            </a:r>
          </a:p>
          <a:p>
            <a:r>
              <a:rPr lang="en-US" sz="2000" dirty="0" smtClean="0"/>
              <a:t>By determining what evidence is essential, ensuring that the institution creates such evidence, and making that evidence accessible to users regardless of location or format;</a:t>
            </a:r>
          </a:p>
          <a:p>
            <a:r>
              <a:rPr lang="en-US" sz="2000" dirty="0" smtClean="0"/>
              <a:t>By preserving essential evidence of the institution;</a:t>
            </a:r>
          </a:p>
          <a:p>
            <a:r>
              <a:rPr lang="en-US" sz="2000" dirty="0" smtClean="0"/>
              <a:t>By providing information that promotes the mission of the institution internally and to the extended community;</a:t>
            </a:r>
          </a:p>
          <a:p>
            <a:r>
              <a:rPr lang="en-US" sz="2000" dirty="0" smtClean="0"/>
              <a:t>By supporting teaching and enhancing the curriculum as appropriate; and</a:t>
            </a:r>
          </a:p>
          <a:p>
            <a:r>
              <a:rPr lang="en-US" sz="2000" dirty="0" smtClean="0"/>
              <a:t>By supporting the research of the faculty, students, and other scholars through access to information.</a:t>
            </a:r>
            <a:endParaRPr lang="en-US" sz="2000" dirty="0"/>
          </a:p>
        </p:txBody>
      </p:sp>
    </p:spTree>
    <p:extLst>
      <p:ext uri="{BB962C8B-B14F-4D97-AF65-F5344CB8AC3E}">
        <p14:creationId xmlns:p14="http://schemas.microsoft.com/office/powerpoint/2010/main" val="449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819275" y="420687"/>
            <a:ext cx="4438650" cy="5686425"/>
          </a:xfrm>
          <a:prstGeom prst="rect">
            <a:avLst/>
          </a:prstGeom>
        </p:spPr>
      </p:pic>
      <p:pic>
        <p:nvPicPr>
          <p:cNvPr id="5" name="Picture 4"/>
          <p:cNvPicPr>
            <a:picLocks noChangeAspect="1"/>
          </p:cNvPicPr>
          <p:nvPr/>
        </p:nvPicPr>
        <p:blipFill>
          <a:blip r:embed="rId4"/>
          <a:stretch>
            <a:fillRect/>
          </a:stretch>
        </p:blipFill>
        <p:spPr>
          <a:xfrm>
            <a:off x="6257925" y="420686"/>
            <a:ext cx="4438650" cy="5686425"/>
          </a:xfrm>
          <a:prstGeom prst="rect">
            <a:avLst/>
          </a:prstGeom>
        </p:spPr>
      </p:pic>
    </p:spTree>
    <p:extLst>
      <p:ext uri="{BB962C8B-B14F-4D97-AF65-F5344CB8AC3E}">
        <p14:creationId xmlns:p14="http://schemas.microsoft.com/office/powerpoint/2010/main" val="1857768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00" y="255934"/>
            <a:ext cx="9710737" cy="6303615"/>
          </a:xfrm>
          <a:prstGeom prst="rect">
            <a:avLst/>
          </a:prstGeom>
        </p:spPr>
      </p:pic>
    </p:spTree>
    <p:extLst>
      <p:ext uri="{BB962C8B-B14F-4D97-AF65-F5344CB8AC3E}">
        <p14:creationId xmlns:p14="http://schemas.microsoft.com/office/powerpoint/2010/main" val="3186582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6000" y="155781"/>
            <a:ext cx="10147300" cy="6541881"/>
          </a:xfrm>
          <a:prstGeom prst="rect">
            <a:avLst/>
          </a:prstGeom>
        </p:spPr>
      </p:pic>
    </p:spTree>
    <p:extLst>
      <p:ext uri="{BB962C8B-B14F-4D97-AF65-F5344CB8AC3E}">
        <p14:creationId xmlns:p14="http://schemas.microsoft.com/office/powerpoint/2010/main" val="1235239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74537875"/>
              </p:ext>
            </p:extLst>
          </p:nvPr>
        </p:nvGraphicFramePr>
        <p:xfrm>
          <a:off x="927100" y="850900"/>
          <a:ext cx="4927600" cy="4698996"/>
        </p:xfrm>
        <a:graphic>
          <a:graphicData uri="http://schemas.openxmlformats.org/drawingml/2006/table">
            <a:tbl>
              <a:tblPr>
                <a:tableStyleId>{5C22544A-7EE6-4342-B048-85BDC9FD1C3A}</a:tableStyleId>
              </a:tblPr>
              <a:tblGrid>
                <a:gridCol w="1021963"/>
                <a:gridCol w="3905637"/>
              </a:tblGrid>
              <a:tr h="274681">
                <a:tc gridSpan="2">
                  <a:txBody>
                    <a:bodyPr/>
                    <a:lstStyle/>
                    <a:p>
                      <a:pPr algn="ctr" fontAlgn="b"/>
                      <a:r>
                        <a:rPr lang="en-US" sz="1200" u="none" strike="noStrike" dirty="0">
                          <a:effectLst/>
                        </a:rPr>
                        <a:t>Loma Linda University</a:t>
                      </a:r>
                      <a:endParaRPr lang="en-US" sz="1200" b="0" i="0" u="none" strike="noStrike" dirty="0">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r>
              <a:tr h="245251">
                <a:tc gridSpan="2">
                  <a:txBody>
                    <a:bodyPr/>
                    <a:lstStyle/>
                    <a:p>
                      <a:pPr algn="ctr" fontAlgn="b"/>
                      <a:r>
                        <a:rPr lang="en-US" sz="1000" u="none" strike="noStrike">
                          <a:effectLst/>
                        </a:rPr>
                        <a:t>Department of Archives and Special Collections</a:t>
                      </a:r>
                      <a:endParaRPr lang="en-US" sz="10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r>
              <a:tr h="245251">
                <a:tc gridSpan="2">
                  <a:txBody>
                    <a:bodyPr/>
                    <a:lstStyle/>
                    <a:p>
                      <a:pPr algn="ctr" fontAlgn="b"/>
                      <a:r>
                        <a:rPr lang="en-US" sz="1000" u="none" strike="noStrike">
                          <a:effectLst/>
                        </a:rPr>
                        <a:t>University Libraries</a:t>
                      </a:r>
                      <a:endParaRPr lang="en-US" sz="10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r>
              <a:tr h="196200">
                <a:tc gridSpan="2">
                  <a:txBody>
                    <a:bodyPr/>
                    <a:lstStyle/>
                    <a:p>
                      <a:pPr algn="ctr" fontAlgn="b"/>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r>
              <a:tr h="304111">
                <a:tc gridSpan="2">
                  <a:txBody>
                    <a:bodyPr/>
                    <a:lstStyle/>
                    <a:p>
                      <a:pPr algn="ctr" fontAlgn="b"/>
                      <a:r>
                        <a:rPr lang="en-US" sz="1300" u="none" strike="noStrike">
                          <a:effectLst/>
                        </a:rPr>
                        <a:t>RECORD GROUP SCHEMA</a:t>
                      </a:r>
                      <a:endParaRPr lang="en-US" sz="1300" b="1"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r>
              <a:tr h="196200">
                <a:tc>
                  <a:txBody>
                    <a:bodyPr/>
                    <a:lstStyle/>
                    <a:p>
                      <a:pPr algn="l" fontAlgn="b"/>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endParaRPr lang="en-US" sz="800" b="0" i="0" u="none" strike="noStrike">
                        <a:solidFill>
                          <a:srgbClr val="000000"/>
                        </a:solidFill>
                        <a:effectLst/>
                        <a:latin typeface="Calibri" panose="020F0502020204030204" pitchFamily="34" charset="0"/>
                      </a:endParaRPr>
                    </a:p>
                  </a:txBody>
                  <a:tcPr marL="6927" marR="6927" marT="6927" marB="0" anchor="b">
                    <a:lnR w="12700" cap="flat" cmpd="sng" algn="ctr">
                      <a:solidFill>
                        <a:schemeClr val="tx1"/>
                      </a:solidFill>
                      <a:prstDash val="solid"/>
                      <a:round/>
                      <a:headEnd type="none" w="med" len="med"/>
                      <a:tailEnd type="none" w="med" len="med"/>
                    </a:lnR>
                  </a:tcPr>
                </a:tc>
              </a:tr>
              <a:tr h="245251">
                <a:tc gridSpan="2">
                  <a:txBody>
                    <a:bodyPr/>
                    <a:lstStyle/>
                    <a:p>
                      <a:pPr algn="ctr" fontAlgn="b"/>
                      <a:r>
                        <a:rPr lang="en-US" sz="1000" u="none" strike="noStrike">
                          <a:effectLst/>
                        </a:rPr>
                        <a:t>LLUAHSC</a:t>
                      </a:r>
                      <a:endParaRPr lang="en-US" sz="1000" b="1"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r>
              <a:tr h="245251">
                <a:tc>
                  <a:txBody>
                    <a:bodyPr/>
                    <a:lstStyle/>
                    <a:p>
                      <a:pPr algn="ctr" fontAlgn="b"/>
                      <a:endParaRPr lang="en-US" sz="800" b="1"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ctr" fontAlgn="b"/>
                      <a:endParaRPr lang="en-US" sz="1000" b="1" i="0" u="none" strike="noStrike">
                        <a:solidFill>
                          <a:srgbClr val="000000"/>
                        </a:solidFill>
                        <a:effectLst/>
                        <a:latin typeface="Calibri" panose="020F0502020204030204" pitchFamily="34" charset="0"/>
                      </a:endParaRPr>
                    </a:p>
                  </a:txBody>
                  <a:tcPr marL="6927" marR="6927" marT="6927" marB="0" anchor="b">
                    <a:lnR w="12700" cap="flat" cmpd="sng" algn="ctr">
                      <a:solidFill>
                        <a:schemeClr val="tx1"/>
                      </a:solidFill>
                      <a:prstDash val="solid"/>
                      <a:round/>
                      <a:headEnd type="none" w="med" len="med"/>
                      <a:tailEnd type="none" w="med" len="med"/>
                    </a:lnR>
                  </a:tcPr>
                </a:tc>
              </a:tr>
              <a:tr h="196200">
                <a:tc>
                  <a:txBody>
                    <a:bodyPr/>
                    <a:lstStyle/>
                    <a:p>
                      <a:pPr algn="ctr" fontAlgn="b"/>
                      <a:r>
                        <a:rPr lang="en-US" sz="800" u="none" strike="noStrike">
                          <a:effectLst/>
                        </a:rPr>
                        <a:t>RECORD GROUP</a:t>
                      </a:r>
                      <a:endParaRPr lang="en-US" sz="800" b="1"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ctr" fontAlgn="b"/>
                      <a:r>
                        <a:rPr lang="en-US" sz="800" u="none" strike="noStrike">
                          <a:effectLst/>
                        </a:rPr>
                        <a:t>ENTITY</a:t>
                      </a:r>
                      <a:endParaRPr lang="en-US" sz="800" b="1" i="0" u="none" strike="noStrike">
                        <a:solidFill>
                          <a:srgbClr val="000000"/>
                        </a:solidFill>
                        <a:effectLst/>
                        <a:latin typeface="Calibri" panose="020F0502020204030204" pitchFamily="34" charset="0"/>
                      </a:endParaRPr>
                    </a:p>
                  </a:txBody>
                  <a:tcPr marL="6927" marR="6927" marT="6927" marB="0" anchor="b">
                    <a:lnR w="12700" cap="flat" cmpd="sng" algn="ctr">
                      <a:solidFill>
                        <a:schemeClr val="tx1"/>
                      </a:solidFill>
                      <a:prstDash val="solid"/>
                      <a:round/>
                      <a:headEnd type="none" w="med" len="med"/>
                      <a:tailEnd type="none" w="med" len="med"/>
                    </a:lnR>
                  </a:tcPr>
                </a:tc>
              </a:tr>
              <a:tr h="196200">
                <a:tc>
                  <a:txBody>
                    <a:bodyPr/>
                    <a:lstStyle/>
                    <a:p>
                      <a:pPr algn="l" fontAlgn="b"/>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endParaRPr lang="en-US" sz="800" b="0" i="0" u="none" strike="noStrike">
                        <a:solidFill>
                          <a:srgbClr val="000000"/>
                        </a:solidFill>
                        <a:effectLst/>
                        <a:latin typeface="Calibri" panose="020F0502020204030204" pitchFamily="34" charset="0"/>
                      </a:endParaRPr>
                    </a:p>
                  </a:txBody>
                  <a:tcPr marL="6927" marR="6927" marT="6927" marB="0" anchor="b">
                    <a:lnR w="12700" cap="flat" cmpd="sng" algn="ctr">
                      <a:solidFill>
                        <a:schemeClr val="tx1"/>
                      </a:solidFill>
                      <a:prstDash val="solid"/>
                      <a:round/>
                      <a:headEnd type="none" w="med" len="med"/>
                      <a:tailEnd type="none" w="med" len="med"/>
                    </a:lnR>
                  </a:tcPr>
                </a:tc>
              </a:tr>
              <a:tr h="196200">
                <a:tc>
                  <a:txBody>
                    <a:bodyPr/>
                    <a:lstStyle/>
                    <a:p>
                      <a:pPr algn="l" fontAlgn="b"/>
                      <a:r>
                        <a:rPr lang="en-US" sz="800" u="none" strike="noStrike">
                          <a:effectLst/>
                        </a:rPr>
                        <a:t>RG000</a:t>
                      </a:r>
                      <a:endParaRPr lang="en-US" sz="800" b="1"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External Information on Loma Linda University</a:t>
                      </a:r>
                      <a:endParaRPr lang="en-US" sz="800" b="1" i="0" u="none" strike="noStrike">
                        <a:solidFill>
                          <a:srgbClr val="000000"/>
                        </a:solidFill>
                        <a:effectLst/>
                        <a:latin typeface="Calibri" panose="020F0502020204030204" pitchFamily="34" charset="0"/>
                      </a:endParaRPr>
                    </a:p>
                  </a:txBody>
                  <a:tcPr marL="623400" marR="6927" marT="6927" marB="0" anchor="b">
                    <a:lnR w="12700" cap="flat" cmpd="sng" algn="ctr">
                      <a:solidFill>
                        <a:schemeClr val="tx1"/>
                      </a:solidFill>
                      <a:prstDash val="solid"/>
                      <a:round/>
                      <a:headEnd type="none" w="med" len="med"/>
                      <a:tailEnd type="none" w="med" len="med"/>
                    </a:lnR>
                  </a:tcPr>
                </a:tc>
              </a:tr>
              <a:tr h="196200">
                <a:tc>
                  <a:txBody>
                    <a:bodyPr/>
                    <a:lstStyle/>
                    <a:p>
                      <a:pPr algn="l" fontAlgn="b"/>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endParaRPr lang="en-US" sz="800" b="0" i="0" u="none" strike="noStrike">
                        <a:solidFill>
                          <a:srgbClr val="000000"/>
                        </a:solidFill>
                        <a:effectLst/>
                        <a:latin typeface="Calibri" panose="020F0502020204030204" pitchFamily="34" charset="0"/>
                      </a:endParaRPr>
                    </a:p>
                  </a:txBody>
                  <a:tcPr marL="6927" marR="6927" marT="6927" marB="0" anchor="b">
                    <a:lnR w="12700" cap="flat" cmpd="sng" algn="ctr">
                      <a:solidFill>
                        <a:schemeClr val="tx1"/>
                      </a:solidFill>
                      <a:prstDash val="solid"/>
                      <a:round/>
                      <a:headEnd type="none" w="med" len="med"/>
                      <a:tailEnd type="none" w="med" len="med"/>
                    </a:lnR>
                  </a:tcPr>
                </a:tc>
              </a:tr>
              <a:tr h="196200">
                <a:tc>
                  <a:txBody>
                    <a:bodyPr/>
                    <a:lstStyle/>
                    <a:p>
                      <a:pPr algn="l" fontAlgn="b"/>
                      <a:r>
                        <a:rPr lang="en-US" sz="800" u="none" strike="noStrike">
                          <a:effectLst/>
                        </a:rPr>
                        <a:t>RG00x</a:t>
                      </a:r>
                      <a:endParaRPr lang="en-US" sz="800" b="1"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Loma Linda University Governing Bodies</a:t>
                      </a:r>
                      <a:endParaRPr lang="en-US" sz="800" b="1" i="0" u="none" strike="noStrike">
                        <a:solidFill>
                          <a:srgbClr val="000000"/>
                        </a:solidFill>
                        <a:effectLst/>
                        <a:latin typeface="Calibri" panose="020F0502020204030204" pitchFamily="34" charset="0"/>
                      </a:endParaRPr>
                    </a:p>
                  </a:txBody>
                  <a:tcPr marL="623400" marR="6927" marT="6927" marB="0" anchor="b">
                    <a:lnR w="12700" cap="flat" cmpd="sng" algn="ctr">
                      <a:solidFill>
                        <a:schemeClr val="tx1"/>
                      </a:solidFill>
                      <a:prstDash val="solid"/>
                      <a:round/>
                      <a:headEnd type="none" w="med" len="med"/>
                      <a:tailEnd type="none" w="med" len="med"/>
                    </a:lnR>
                  </a:tcPr>
                </a:tc>
              </a:tr>
              <a:tr h="196200">
                <a:tc>
                  <a:txBody>
                    <a:bodyPr/>
                    <a:lstStyle/>
                    <a:p>
                      <a:pPr algn="ctr" fontAlgn="b"/>
                      <a:r>
                        <a:rPr lang="en-US" sz="800" u="none" strike="noStrike">
                          <a:effectLst/>
                        </a:rPr>
                        <a:t>RG001</a:t>
                      </a:r>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Board of Trustees</a:t>
                      </a:r>
                      <a:endParaRPr lang="en-US" sz="800" b="0" i="0" u="none" strike="noStrike">
                        <a:solidFill>
                          <a:srgbClr val="000000"/>
                        </a:solidFill>
                        <a:effectLst/>
                        <a:latin typeface="Calibri" panose="020F0502020204030204" pitchFamily="34" charset="0"/>
                      </a:endParaRPr>
                    </a:p>
                  </a:txBody>
                  <a:tcPr marL="6927" marR="6927" marT="6927" marB="0" anchor="b">
                    <a:lnR w="12700" cap="flat" cmpd="sng" algn="ctr">
                      <a:solidFill>
                        <a:schemeClr val="tx1"/>
                      </a:solidFill>
                      <a:prstDash val="solid"/>
                      <a:round/>
                      <a:headEnd type="none" w="med" len="med"/>
                      <a:tailEnd type="none" w="med" len="med"/>
                    </a:lnR>
                  </a:tcPr>
                </a:tc>
              </a:tr>
              <a:tr h="196200">
                <a:tc>
                  <a:txBody>
                    <a:bodyPr/>
                    <a:lstStyle/>
                    <a:p>
                      <a:pPr algn="r" fontAlgn="b"/>
                      <a:r>
                        <a:rPr lang="en-US" sz="800" u="none" strike="noStrike">
                          <a:effectLst/>
                        </a:rPr>
                        <a:t>RG001.01</a:t>
                      </a:r>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Minutes</a:t>
                      </a:r>
                      <a:endParaRPr lang="en-US" sz="800" b="0" i="0" u="none" strike="noStrike">
                        <a:solidFill>
                          <a:srgbClr val="000000"/>
                        </a:solidFill>
                        <a:effectLst/>
                        <a:latin typeface="Calibri" panose="020F0502020204030204" pitchFamily="34" charset="0"/>
                      </a:endParaRPr>
                    </a:p>
                  </a:txBody>
                  <a:tcPr marL="311700" marR="6927" marT="6927" marB="0" anchor="b">
                    <a:lnR w="12700" cap="flat" cmpd="sng" algn="ctr">
                      <a:solidFill>
                        <a:schemeClr val="tx1"/>
                      </a:solidFill>
                      <a:prstDash val="solid"/>
                      <a:round/>
                      <a:headEnd type="none" w="med" len="med"/>
                      <a:tailEnd type="none" w="med" len="med"/>
                    </a:lnR>
                  </a:tcPr>
                </a:tc>
              </a:tr>
              <a:tr h="196200">
                <a:tc>
                  <a:txBody>
                    <a:bodyPr/>
                    <a:lstStyle/>
                    <a:p>
                      <a:pPr algn="r" fontAlgn="b"/>
                      <a:r>
                        <a:rPr lang="en-US" sz="800" u="none" strike="noStrike">
                          <a:effectLst/>
                        </a:rPr>
                        <a:t>RG001.01.1</a:t>
                      </a:r>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     Index</a:t>
                      </a:r>
                      <a:endParaRPr lang="en-US" sz="800" b="0" i="0" u="none" strike="noStrike">
                        <a:solidFill>
                          <a:srgbClr val="000000"/>
                        </a:solidFill>
                        <a:effectLst/>
                        <a:latin typeface="Calibri" panose="020F0502020204030204" pitchFamily="34" charset="0"/>
                      </a:endParaRPr>
                    </a:p>
                  </a:txBody>
                  <a:tcPr marL="311700" marR="6927" marT="6927" marB="0" anchor="b">
                    <a:lnR w="12700" cap="flat" cmpd="sng" algn="ctr">
                      <a:solidFill>
                        <a:schemeClr val="tx1"/>
                      </a:solidFill>
                      <a:prstDash val="solid"/>
                      <a:round/>
                      <a:headEnd type="none" w="med" len="med"/>
                      <a:tailEnd type="none" w="med" len="med"/>
                    </a:lnR>
                  </a:tcPr>
                </a:tc>
              </a:tr>
              <a:tr h="196200">
                <a:tc>
                  <a:txBody>
                    <a:bodyPr/>
                    <a:lstStyle/>
                    <a:p>
                      <a:pPr algn="r" fontAlgn="b"/>
                      <a:r>
                        <a:rPr lang="en-US" sz="800" u="none" strike="noStrike">
                          <a:effectLst/>
                        </a:rPr>
                        <a:t>RG001.02</a:t>
                      </a:r>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Members</a:t>
                      </a:r>
                      <a:endParaRPr lang="en-US" sz="800" b="0" i="0" u="none" strike="noStrike">
                        <a:solidFill>
                          <a:srgbClr val="000000"/>
                        </a:solidFill>
                        <a:effectLst/>
                        <a:latin typeface="Calibri" panose="020F0502020204030204" pitchFamily="34" charset="0"/>
                      </a:endParaRPr>
                    </a:p>
                  </a:txBody>
                  <a:tcPr marL="311700" marR="6927" marT="6927" marB="0" anchor="b">
                    <a:lnR w="12700" cap="flat" cmpd="sng" algn="ctr">
                      <a:solidFill>
                        <a:schemeClr val="tx1"/>
                      </a:solidFill>
                      <a:prstDash val="solid"/>
                      <a:round/>
                      <a:headEnd type="none" w="med" len="med"/>
                      <a:tailEnd type="none" w="med" len="med"/>
                    </a:lnR>
                  </a:tcPr>
                </a:tc>
              </a:tr>
              <a:tr h="196200">
                <a:tc>
                  <a:txBody>
                    <a:bodyPr/>
                    <a:lstStyle/>
                    <a:p>
                      <a:pPr algn="r" fontAlgn="b"/>
                      <a:r>
                        <a:rPr lang="en-US" sz="800" u="none" strike="noStrike">
                          <a:effectLst/>
                        </a:rPr>
                        <a:t>RG001.03</a:t>
                      </a:r>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dirty="0">
                          <a:effectLst/>
                        </a:rPr>
                        <a:t>Meeting Agendas</a:t>
                      </a:r>
                      <a:endParaRPr lang="en-US" sz="800" b="0" i="0" u="none" strike="noStrike" dirty="0">
                        <a:solidFill>
                          <a:srgbClr val="000000"/>
                        </a:solidFill>
                        <a:effectLst/>
                        <a:latin typeface="Calibri" panose="020F0502020204030204" pitchFamily="34" charset="0"/>
                      </a:endParaRPr>
                    </a:p>
                  </a:txBody>
                  <a:tcPr marL="311700" marR="6927" marT="6927" marB="0" anchor="b">
                    <a:lnR w="12700" cap="flat" cmpd="sng" algn="ctr">
                      <a:solidFill>
                        <a:schemeClr val="tx1"/>
                      </a:solidFill>
                      <a:prstDash val="solid"/>
                      <a:round/>
                      <a:headEnd type="none" w="med" len="med"/>
                      <a:tailEnd type="none" w="med" len="med"/>
                    </a:lnR>
                  </a:tcPr>
                </a:tc>
              </a:tr>
              <a:tr h="196200">
                <a:tc>
                  <a:txBody>
                    <a:bodyPr/>
                    <a:lstStyle/>
                    <a:p>
                      <a:pPr algn="r" fontAlgn="b"/>
                      <a:r>
                        <a:rPr lang="en-US" sz="800" u="none" strike="noStrike">
                          <a:effectLst/>
                        </a:rPr>
                        <a:t>RG001.04</a:t>
                      </a:r>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Master Plan Council</a:t>
                      </a:r>
                      <a:endParaRPr lang="en-US" sz="800" b="0" i="0" u="none" strike="noStrike">
                        <a:solidFill>
                          <a:srgbClr val="000000"/>
                        </a:solidFill>
                        <a:effectLst/>
                        <a:latin typeface="Calibri" panose="020F0502020204030204" pitchFamily="34" charset="0"/>
                      </a:endParaRPr>
                    </a:p>
                  </a:txBody>
                  <a:tcPr marL="311700" marR="6927" marT="6927" marB="0" anchor="b">
                    <a:lnR w="12700" cap="flat" cmpd="sng" algn="ctr">
                      <a:solidFill>
                        <a:schemeClr val="tx1"/>
                      </a:solidFill>
                      <a:prstDash val="solid"/>
                      <a:round/>
                      <a:headEnd type="none" w="med" len="med"/>
                      <a:tailEnd type="none" w="med" len="med"/>
                    </a:lnR>
                  </a:tcPr>
                </a:tc>
              </a:tr>
              <a:tr h="196200">
                <a:tc>
                  <a:txBody>
                    <a:bodyPr/>
                    <a:lstStyle/>
                    <a:p>
                      <a:pPr algn="r" fontAlgn="b"/>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endParaRPr lang="en-US" sz="800" b="0" i="0" u="none" strike="noStrike">
                        <a:solidFill>
                          <a:srgbClr val="000000"/>
                        </a:solidFill>
                        <a:effectLst/>
                        <a:latin typeface="Calibri" panose="020F0502020204030204" pitchFamily="34" charset="0"/>
                      </a:endParaRPr>
                    </a:p>
                  </a:txBody>
                  <a:tcPr marL="311700" marR="6927" marT="6927" marB="0" anchor="b">
                    <a:lnR w="12700" cap="flat" cmpd="sng" algn="ctr">
                      <a:solidFill>
                        <a:schemeClr val="tx1"/>
                      </a:solidFill>
                      <a:prstDash val="solid"/>
                      <a:round/>
                      <a:headEnd type="none" w="med" len="med"/>
                      <a:tailEnd type="none" w="med" len="med"/>
                    </a:lnR>
                  </a:tcPr>
                </a:tc>
              </a:tr>
              <a:tr h="196200">
                <a:tc>
                  <a:txBody>
                    <a:bodyPr/>
                    <a:lstStyle/>
                    <a:p>
                      <a:pPr algn="ctr" fontAlgn="b"/>
                      <a:r>
                        <a:rPr lang="en-US" sz="800" u="none" strike="noStrike">
                          <a:effectLst/>
                        </a:rPr>
                        <a:t>RG002</a:t>
                      </a:r>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Board of Trustees - Executive Committee</a:t>
                      </a:r>
                      <a:endParaRPr lang="en-US" sz="800" b="0" i="0" u="none" strike="noStrike">
                        <a:solidFill>
                          <a:srgbClr val="000000"/>
                        </a:solidFill>
                        <a:effectLst/>
                        <a:latin typeface="Calibri" panose="020F0502020204030204" pitchFamily="34" charset="0"/>
                      </a:endParaRPr>
                    </a:p>
                  </a:txBody>
                  <a:tcPr marL="6927" marR="6927" marT="6927" marB="0" anchor="b">
                    <a:lnR w="12700" cap="flat" cmpd="sng" algn="ctr">
                      <a:solidFill>
                        <a:schemeClr val="tx1"/>
                      </a:solidFill>
                      <a:prstDash val="solid"/>
                      <a:round/>
                      <a:headEnd type="none" w="med" len="med"/>
                      <a:tailEnd type="none" w="med" len="med"/>
                    </a:lnR>
                  </a:tcPr>
                </a:tc>
              </a:tr>
              <a:tr h="196200">
                <a:tc>
                  <a:txBody>
                    <a:bodyPr/>
                    <a:lstStyle/>
                    <a:p>
                      <a:pPr algn="r" fontAlgn="b"/>
                      <a:r>
                        <a:rPr lang="en-US" sz="800" u="none" strike="noStrike">
                          <a:effectLst/>
                        </a:rPr>
                        <a:t>RG002.01</a:t>
                      </a:r>
                      <a:endParaRPr lang="en-US" sz="800" b="0" i="0" u="none" strike="noStrike">
                        <a:solidFill>
                          <a:srgbClr val="000000"/>
                        </a:solidFill>
                        <a:effectLst/>
                        <a:latin typeface="Calibri" panose="020F0502020204030204" pitchFamily="34" charset="0"/>
                      </a:endParaRPr>
                    </a:p>
                  </a:txBody>
                  <a:tcPr marL="6927" marR="6927" marT="692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800" u="none" strike="noStrike" dirty="0">
                          <a:effectLst/>
                        </a:rPr>
                        <a:t>Minutes</a:t>
                      </a:r>
                      <a:endParaRPr lang="en-US" sz="800" b="0" i="0" u="none" strike="noStrike" dirty="0">
                        <a:solidFill>
                          <a:srgbClr val="000000"/>
                        </a:solidFill>
                        <a:effectLst/>
                        <a:latin typeface="Calibri" panose="020F0502020204030204" pitchFamily="34" charset="0"/>
                      </a:endParaRPr>
                    </a:p>
                  </a:txBody>
                  <a:tcPr marL="311700" marR="6927" marT="692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670127064"/>
              </p:ext>
            </p:extLst>
          </p:nvPr>
        </p:nvGraphicFramePr>
        <p:xfrm>
          <a:off x="6235700" y="977891"/>
          <a:ext cx="5207001" cy="4727583"/>
        </p:xfrm>
        <a:graphic>
          <a:graphicData uri="http://schemas.openxmlformats.org/drawingml/2006/table">
            <a:tbl>
              <a:tblPr>
                <a:tableStyleId>{5C22544A-7EE6-4342-B048-85BDC9FD1C3A}</a:tableStyleId>
              </a:tblPr>
              <a:tblGrid>
                <a:gridCol w="1081540"/>
                <a:gridCol w="4125461"/>
              </a:tblGrid>
              <a:tr h="225123">
                <a:tc>
                  <a:txBody>
                    <a:bodyPr/>
                    <a:lstStyle/>
                    <a:p>
                      <a:pPr algn="l" fontAlgn="b"/>
                      <a:r>
                        <a:rPr lang="en-US" sz="900" u="none" strike="noStrike" dirty="0">
                          <a:effectLst/>
                        </a:rPr>
                        <a:t>RG7xx</a:t>
                      </a:r>
                      <a:endParaRPr lang="en-US" sz="900" b="1" i="0" u="none" strike="noStrike" dirty="0">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900" u="none" strike="noStrike">
                          <a:effectLst/>
                        </a:rPr>
                        <a:t>School of Allied Health Professions</a:t>
                      </a:r>
                      <a:endParaRPr lang="en-US" sz="900" b="1" i="0" u="none" strike="noStrike">
                        <a:solidFill>
                          <a:srgbClr val="000000"/>
                        </a:solidFill>
                        <a:effectLst/>
                        <a:latin typeface="Calibri" panose="020F0502020204030204" pitchFamily="34" charset="0"/>
                      </a:endParaRPr>
                    </a:p>
                  </a:txBody>
                  <a:tcPr marL="710973" marR="7900" marT="790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25123">
                <a:tc>
                  <a:txBody>
                    <a:bodyPr/>
                    <a:lstStyle/>
                    <a:p>
                      <a:pPr algn="ctr" fontAlgn="b"/>
                      <a:r>
                        <a:rPr lang="en-US" sz="900" u="none" strike="noStrike" dirty="0">
                          <a:effectLst/>
                        </a:rPr>
                        <a:t>RG700</a:t>
                      </a:r>
                      <a:endParaRPr lang="en-US" sz="900" b="0" i="0" u="none" strike="noStrike" dirty="0">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School of Allied Health Professions</a:t>
                      </a:r>
                      <a:endParaRPr lang="en-US" sz="900" b="0" i="0" u="none" strike="noStrike">
                        <a:solidFill>
                          <a:srgbClr val="000000"/>
                        </a:solidFill>
                        <a:effectLst/>
                        <a:latin typeface="Calibri" panose="020F0502020204030204" pitchFamily="34" charset="0"/>
                      </a:endParaRPr>
                    </a:p>
                  </a:txBody>
                  <a:tcPr marL="7900" marR="7900" marT="7900" marB="0" anchor="b">
                    <a:lnR w="12700" cap="flat" cmpd="sng" algn="ctr">
                      <a:solidFill>
                        <a:schemeClr val="tx1"/>
                      </a:solidFill>
                      <a:prstDash val="solid"/>
                      <a:round/>
                      <a:headEnd type="none" w="med" len="med"/>
                      <a:tailEnd type="none" w="med" len="med"/>
                    </a:lnR>
                  </a:tcPr>
                </a:tc>
              </a:tr>
              <a:tr h="225123">
                <a:tc>
                  <a:txBody>
                    <a:bodyPr/>
                    <a:lstStyle/>
                    <a:p>
                      <a:pPr algn="ctr" fontAlgn="b"/>
                      <a:r>
                        <a:rPr lang="en-US" sz="900" u="none" strike="noStrike">
                          <a:effectLst/>
                        </a:rPr>
                        <a:t>RG701</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Dean</a:t>
                      </a:r>
                      <a:endParaRPr lang="en-US" sz="900" b="0" i="0" u="none" strike="noStrike">
                        <a:solidFill>
                          <a:srgbClr val="000000"/>
                        </a:solidFill>
                        <a:effectLst/>
                        <a:latin typeface="Calibri" panose="020F0502020204030204" pitchFamily="34" charset="0"/>
                      </a:endParaRPr>
                    </a:p>
                  </a:txBody>
                  <a:tcPr marL="7900" marR="7900" marT="7900" marB="0" anchor="b">
                    <a:lnR w="12700" cap="flat" cmpd="sng" algn="ctr">
                      <a:solidFill>
                        <a:schemeClr val="tx1"/>
                      </a:solidFill>
                      <a:prstDash val="solid"/>
                      <a:round/>
                      <a:headEnd type="none" w="med" len="med"/>
                      <a:tailEnd type="none" w="med" len="med"/>
                    </a:lnR>
                  </a:tcPr>
                </a:tc>
              </a:tr>
              <a:tr h="225123">
                <a:tc>
                  <a:txBody>
                    <a:bodyPr/>
                    <a:lstStyle/>
                    <a:p>
                      <a:pPr algn="ctr" fontAlgn="b"/>
                      <a:r>
                        <a:rPr lang="en-US" sz="900" u="none" strike="noStrike">
                          <a:effectLst/>
                        </a:rPr>
                        <a:t>RG702</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Departments</a:t>
                      </a:r>
                      <a:endParaRPr lang="en-US" sz="900" b="0" i="0" u="none" strike="noStrike">
                        <a:solidFill>
                          <a:srgbClr val="000000"/>
                        </a:solidFill>
                        <a:effectLst/>
                        <a:latin typeface="Calibri" panose="020F0502020204030204" pitchFamily="34" charset="0"/>
                      </a:endParaRPr>
                    </a:p>
                  </a:txBody>
                  <a:tcPr marL="7900"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RG702.1</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Basic Sciences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RG702.2</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Continuing Education</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RG702.3</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Cardiopulmonary Sciences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RG702.4</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dirty="0">
                          <a:effectLst/>
                        </a:rPr>
                        <a:t>Clinical Laboratory Sciences</a:t>
                      </a:r>
                      <a:endParaRPr lang="en-US" sz="900" b="0" i="0" u="none" strike="noStrike" dirty="0">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RG702.5</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Communication Sciences and Disorders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RG702.6</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Graduate Studies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RG702.7</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Health Information Management</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RG702.8</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Life Support Education</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RG702.9</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Nutrition &amp; Dietetic Sciences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RG702.10</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Occupational Therapy Sciences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RG702.11</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Physical Therapy Sciences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RG702.12</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Physician Assistant Sciences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RG702.13</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Radiation Technology Sciences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RG702.14</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Rehabilitation Sciences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r" fontAlgn="b"/>
                      <a:r>
                        <a:rPr lang="en-US" sz="900" u="none" strike="noStrike">
                          <a:effectLst/>
                        </a:rPr>
                        <a:t>RG702.15</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Statistics, Research and Computer Services</a:t>
                      </a:r>
                      <a:endParaRPr lang="en-US" sz="900" b="0" i="0" u="none" strike="noStrike">
                        <a:solidFill>
                          <a:srgbClr val="000000"/>
                        </a:solidFill>
                        <a:effectLst/>
                        <a:latin typeface="Calibri" panose="020F0502020204030204" pitchFamily="34" charset="0"/>
                      </a:endParaRPr>
                    </a:p>
                  </a:txBody>
                  <a:tcPr marL="355487" marR="7900" marT="7900" marB="0" anchor="b">
                    <a:lnR w="12700" cap="flat" cmpd="sng" algn="ctr">
                      <a:solidFill>
                        <a:schemeClr val="tx1"/>
                      </a:solidFill>
                      <a:prstDash val="solid"/>
                      <a:round/>
                      <a:headEnd type="none" w="med" len="med"/>
                      <a:tailEnd type="none" w="med" len="med"/>
                    </a:lnR>
                  </a:tcPr>
                </a:tc>
              </a:tr>
              <a:tr h="225123">
                <a:tc>
                  <a:txBody>
                    <a:bodyPr/>
                    <a:lstStyle/>
                    <a:p>
                      <a:pPr algn="ctr" fontAlgn="b"/>
                      <a:r>
                        <a:rPr lang="en-US" sz="900" u="none" strike="noStrike">
                          <a:effectLst/>
                        </a:rPr>
                        <a:t>RG703</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tcPr>
                </a:tc>
                <a:tc>
                  <a:txBody>
                    <a:bodyPr/>
                    <a:lstStyle/>
                    <a:p>
                      <a:pPr algn="l" fontAlgn="b"/>
                      <a:r>
                        <a:rPr lang="en-US" sz="900" u="none" strike="noStrike">
                          <a:effectLst/>
                        </a:rPr>
                        <a:t>Publications</a:t>
                      </a:r>
                      <a:endParaRPr lang="en-US" sz="900" b="0" i="0" u="none" strike="noStrike">
                        <a:solidFill>
                          <a:srgbClr val="000000"/>
                        </a:solidFill>
                        <a:effectLst/>
                        <a:latin typeface="Calibri" panose="020F0502020204030204" pitchFamily="34" charset="0"/>
                      </a:endParaRPr>
                    </a:p>
                  </a:txBody>
                  <a:tcPr marL="7900" marR="7900" marT="7900" marB="0" anchor="b">
                    <a:lnR w="12700" cap="flat" cmpd="sng" algn="ctr">
                      <a:solidFill>
                        <a:schemeClr val="tx1"/>
                      </a:solidFill>
                      <a:prstDash val="solid"/>
                      <a:round/>
                      <a:headEnd type="none" w="med" len="med"/>
                      <a:tailEnd type="none" w="med" len="med"/>
                    </a:lnR>
                  </a:tcPr>
                </a:tc>
              </a:tr>
              <a:tr h="225123">
                <a:tc>
                  <a:txBody>
                    <a:bodyPr/>
                    <a:lstStyle/>
                    <a:p>
                      <a:pPr algn="ctr" fontAlgn="b"/>
                      <a:r>
                        <a:rPr lang="en-US" sz="900" u="none" strike="noStrike">
                          <a:effectLst/>
                        </a:rPr>
                        <a:t>RG704</a:t>
                      </a:r>
                      <a:endParaRPr lang="en-US" sz="900" b="0" i="0" u="none" strike="noStrike">
                        <a:solidFill>
                          <a:srgbClr val="000000"/>
                        </a:solidFill>
                        <a:effectLst/>
                        <a:latin typeface="Calibri" panose="020F0502020204030204" pitchFamily="34" charset="0"/>
                      </a:endParaRPr>
                    </a:p>
                  </a:txBody>
                  <a:tcPr marL="7900" marR="7900" marT="790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900" u="none" strike="noStrike" dirty="0">
                          <a:effectLst/>
                        </a:rPr>
                        <a:t>Events</a:t>
                      </a:r>
                      <a:endParaRPr lang="en-US" sz="900" b="0" i="0" u="none" strike="noStrike" dirty="0">
                        <a:solidFill>
                          <a:srgbClr val="000000"/>
                        </a:solidFill>
                        <a:effectLst/>
                        <a:latin typeface="Calibri" panose="020F0502020204030204" pitchFamily="34" charset="0"/>
                      </a:endParaRPr>
                    </a:p>
                  </a:txBody>
                  <a:tcPr marL="7900" marR="7900" marT="790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29891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92398" y="1676400"/>
            <a:ext cx="6815669" cy="1752599"/>
          </a:xfrm>
        </p:spPr>
        <p:txBody>
          <a:bodyPr/>
          <a:lstStyle/>
          <a:p>
            <a:r>
              <a:rPr lang="en-US" dirty="0" smtClean="0"/>
              <a:t>Or…</a:t>
            </a:r>
            <a:br>
              <a:rPr lang="en-US" dirty="0" smtClean="0"/>
            </a:br>
            <a:r>
              <a:rPr lang="en-US" sz="4400" dirty="0" smtClean="0"/>
              <a:t>What is the Difference</a:t>
            </a:r>
            <a:endParaRPr lang="en-US" sz="4400" dirty="0"/>
          </a:p>
        </p:txBody>
      </p:sp>
      <p:sp>
        <p:nvSpPr>
          <p:cNvPr id="4" name="Subtitle 3"/>
          <p:cNvSpPr>
            <a:spLocks noGrp="1"/>
          </p:cNvSpPr>
          <p:nvPr>
            <p:ph type="subTitle" idx="1"/>
          </p:nvPr>
        </p:nvSpPr>
        <p:spPr>
          <a:xfrm>
            <a:off x="2692398" y="3657597"/>
            <a:ext cx="6815669" cy="1003303"/>
          </a:xfrm>
        </p:spPr>
        <p:txBody>
          <a:bodyPr>
            <a:normAutofit fontScale="77500" lnSpcReduction="20000"/>
          </a:bodyPr>
          <a:lstStyle/>
          <a:p>
            <a:endParaRPr lang="en-US" dirty="0" smtClean="0"/>
          </a:p>
          <a:p>
            <a:r>
              <a:rPr lang="en-US" sz="5200" dirty="0" smtClean="0"/>
              <a:t>And Why Does it Matter?</a:t>
            </a:r>
            <a:endParaRPr lang="en-US" sz="5200" dirty="0"/>
          </a:p>
        </p:txBody>
      </p:sp>
    </p:spTree>
    <p:extLst>
      <p:ext uri="{BB962C8B-B14F-4D97-AF65-F5344CB8AC3E}">
        <p14:creationId xmlns:p14="http://schemas.microsoft.com/office/powerpoint/2010/main" val="3767892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And now…</a:t>
            </a:r>
            <a:endParaRPr lang="en-US" dirty="0"/>
          </a:p>
        </p:txBody>
      </p:sp>
      <p:sp>
        <p:nvSpPr>
          <p:cNvPr id="3" name="Content Placeholder 2"/>
          <p:cNvSpPr>
            <a:spLocks noGrp="1"/>
          </p:cNvSpPr>
          <p:nvPr>
            <p:ph idx="1"/>
          </p:nvPr>
        </p:nvSpPr>
        <p:spPr/>
        <p:txBody>
          <a:bodyPr/>
          <a:lstStyle/>
          <a:p>
            <a:r>
              <a:rPr lang="en-US" dirty="0" smtClean="0"/>
              <a:t>As I identify </a:t>
            </a:r>
            <a:r>
              <a:rPr lang="en-US" dirty="0" smtClean="0"/>
              <a:t>University records</a:t>
            </a:r>
          </a:p>
          <a:p>
            <a:r>
              <a:rPr lang="en-US" dirty="0" smtClean="0"/>
              <a:t>I can cull </a:t>
            </a:r>
            <a:r>
              <a:rPr lang="en-US" dirty="0" smtClean="0"/>
              <a:t>them out of the chaos</a:t>
            </a:r>
          </a:p>
          <a:p>
            <a:r>
              <a:rPr lang="en-US" dirty="0" smtClean="0"/>
              <a:t>Assign them to their correct Record Group</a:t>
            </a:r>
          </a:p>
          <a:p>
            <a:r>
              <a:rPr lang="en-US" dirty="0" smtClean="0"/>
              <a:t>Organize, box, label and shelve</a:t>
            </a:r>
          </a:p>
          <a:p>
            <a:r>
              <a:rPr lang="en-US" dirty="0" smtClean="0"/>
              <a:t>And of course… create a Finding Aid!</a:t>
            </a:r>
            <a:endParaRPr lang="en-US" dirty="0"/>
          </a:p>
        </p:txBody>
      </p:sp>
    </p:spTree>
    <p:extLst>
      <p:ext uri="{BB962C8B-B14F-4D97-AF65-F5344CB8AC3E}">
        <p14:creationId xmlns:p14="http://schemas.microsoft.com/office/powerpoint/2010/main" val="37126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94732" y="262464"/>
            <a:ext cx="5905500" cy="6438900"/>
          </a:xfrm>
          <a:prstGeom prst="rect">
            <a:avLst/>
          </a:prstGeom>
        </p:spPr>
      </p:pic>
      <p:pic>
        <p:nvPicPr>
          <p:cNvPr id="5" name="Picture 4"/>
          <p:cNvPicPr>
            <a:picLocks noChangeAspect="1"/>
          </p:cNvPicPr>
          <p:nvPr/>
        </p:nvPicPr>
        <p:blipFill>
          <a:blip r:embed="rId4"/>
          <a:stretch>
            <a:fillRect/>
          </a:stretch>
        </p:blipFill>
        <p:spPr>
          <a:xfrm>
            <a:off x="6100233" y="262464"/>
            <a:ext cx="5905500" cy="6438900"/>
          </a:xfrm>
          <a:prstGeom prst="rect">
            <a:avLst/>
          </a:prstGeom>
        </p:spPr>
      </p:pic>
    </p:spTree>
    <p:extLst>
      <p:ext uri="{BB962C8B-B14F-4D97-AF65-F5344CB8AC3E}">
        <p14:creationId xmlns:p14="http://schemas.microsoft.com/office/powerpoint/2010/main" val="1074123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By culling out the University’s records</a:t>
            </a:r>
            <a:endParaRPr lang="en-US" dirty="0"/>
          </a:p>
        </p:txBody>
      </p:sp>
      <p:sp>
        <p:nvSpPr>
          <p:cNvPr id="3" name="Content Placeholder 2"/>
          <p:cNvSpPr>
            <a:spLocks noGrp="1"/>
          </p:cNvSpPr>
          <p:nvPr>
            <p:ph idx="1"/>
          </p:nvPr>
        </p:nvSpPr>
        <p:spPr/>
        <p:txBody>
          <a:bodyPr/>
          <a:lstStyle/>
          <a:p>
            <a:r>
              <a:rPr lang="en-US" dirty="0"/>
              <a:t>Know where the University Archives is!</a:t>
            </a:r>
          </a:p>
          <a:p>
            <a:r>
              <a:rPr lang="en-US" dirty="0"/>
              <a:t>Achieve better control over the University’s records, and…</a:t>
            </a:r>
          </a:p>
          <a:p>
            <a:r>
              <a:rPr lang="en-US" dirty="0"/>
              <a:t>Better control over the non-University archival collections</a:t>
            </a:r>
            <a:r>
              <a:rPr lang="en-US" dirty="0" smtClean="0"/>
              <a:t>.</a:t>
            </a:r>
          </a:p>
          <a:p>
            <a:endParaRPr lang="en-US" dirty="0"/>
          </a:p>
          <a:p>
            <a:pPr marL="0" indent="0">
              <a:buNone/>
            </a:pPr>
            <a:r>
              <a:rPr lang="en-US" dirty="0" smtClean="0"/>
              <a:t>I have a long way to go…</a:t>
            </a:r>
            <a:endParaRPr lang="en-US" dirty="0"/>
          </a:p>
        </p:txBody>
      </p:sp>
    </p:spTree>
    <p:extLst>
      <p:ext uri="{BB962C8B-B14F-4D97-AF65-F5344CB8AC3E}">
        <p14:creationId xmlns:p14="http://schemas.microsoft.com/office/powerpoint/2010/main" val="185306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910168"/>
          </a:xfrm>
        </p:spPr>
        <p:txBody>
          <a:bodyPr/>
          <a:lstStyle/>
          <a:p>
            <a:r>
              <a:rPr lang="en-US" dirty="0" smtClean="0"/>
              <a:t>Defining Archives</a:t>
            </a:r>
            <a:endParaRPr lang="en-US" dirty="0"/>
          </a:p>
        </p:txBody>
      </p:sp>
      <p:sp>
        <p:nvSpPr>
          <p:cNvPr id="3" name="Content Placeholder 2"/>
          <p:cNvSpPr>
            <a:spLocks noGrp="1"/>
          </p:cNvSpPr>
          <p:nvPr>
            <p:ph idx="1"/>
          </p:nvPr>
        </p:nvSpPr>
        <p:spPr>
          <a:xfrm>
            <a:off x="1295401" y="2032000"/>
            <a:ext cx="9601196" cy="3843868"/>
          </a:xfrm>
        </p:spPr>
        <p:txBody>
          <a:bodyPr>
            <a:normAutofit fontScale="85000" lnSpcReduction="10000"/>
          </a:bodyPr>
          <a:lstStyle/>
          <a:p>
            <a:r>
              <a:rPr lang="en-US" dirty="0" smtClean="0"/>
              <a:t>Society of American Archivists gives this definition on their website:</a:t>
            </a:r>
          </a:p>
          <a:p>
            <a:pPr marL="0" indent="0">
              <a:buNone/>
            </a:pPr>
            <a:endParaRPr lang="en-US" dirty="0" smtClean="0"/>
          </a:p>
          <a:p>
            <a:pPr marL="0" indent="0" algn="just">
              <a:buNone/>
            </a:pPr>
            <a:r>
              <a:rPr lang="en-US" dirty="0"/>
              <a:t>(also </a:t>
            </a:r>
            <a:r>
              <a:rPr lang="en-US" b="1" dirty="0"/>
              <a:t>archive</a:t>
            </a:r>
            <a:r>
              <a:rPr lang="en-US" dirty="0"/>
              <a:t>), n. ~ 1. Materials created or received by a person, family, or organization, public or private, in the conduct of their affairs and preserved because of the enduring value contained in the information they contain or as evidence of the functions and responsibilities of their creator, especially those materials maintained using the principles of provenance, original order, and collective control; permanent records. - 2. The division within an organization responsible for maintaining the organization's records of enduring value. - 3. An organization that collects the records of individuals, families, or other organizations; a collecting archives. - 4. The professional discipline of administering such collections and organizations. - 5. The building (or portion thereof) housing archival collections. - 6. A published collection of scholarly papers, especially as a periodical.</a:t>
            </a:r>
          </a:p>
        </p:txBody>
      </p:sp>
    </p:spTree>
    <p:extLst>
      <p:ext uri="{BB962C8B-B14F-4D97-AF65-F5344CB8AC3E}">
        <p14:creationId xmlns:p14="http://schemas.microsoft.com/office/powerpoint/2010/main" val="2624901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762000"/>
            <a:ext cx="3910647" cy="524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045200" y="1016000"/>
            <a:ext cx="5384800" cy="1569660"/>
          </a:xfrm>
          <a:prstGeom prst="rect">
            <a:avLst/>
          </a:prstGeom>
          <a:noFill/>
        </p:spPr>
        <p:txBody>
          <a:bodyPr wrap="square" rtlCol="0">
            <a:spAutoFit/>
          </a:bodyPr>
          <a:lstStyle/>
          <a:p>
            <a:r>
              <a:rPr lang="en-US" sz="2400" dirty="0" smtClean="0"/>
              <a:t>Pearce-Moses, Richard.  </a:t>
            </a:r>
            <a:r>
              <a:rPr lang="en-US" sz="2400" i="1" dirty="0" smtClean="0"/>
              <a:t>A Glossary of Archival and Records Terminology. </a:t>
            </a:r>
            <a:r>
              <a:rPr lang="en-US" sz="2400" dirty="0" smtClean="0"/>
              <a:t>(Chicago, Ill.: The Society of American Archivists, 2005)</a:t>
            </a:r>
            <a:endParaRPr lang="en-US" sz="2400" dirty="0"/>
          </a:p>
        </p:txBody>
      </p:sp>
    </p:spTree>
    <p:extLst>
      <p:ext uri="{BB962C8B-B14F-4D97-AF65-F5344CB8AC3E}">
        <p14:creationId xmlns:p14="http://schemas.microsoft.com/office/powerpoint/2010/main" val="1224891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1700" y="990600"/>
            <a:ext cx="10388600" cy="5016758"/>
          </a:xfrm>
          <a:prstGeom prst="rect">
            <a:avLst/>
          </a:prstGeom>
          <a:noFill/>
        </p:spPr>
        <p:txBody>
          <a:bodyPr wrap="square" rtlCol="0">
            <a:spAutoFit/>
          </a:bodyPr>
          <a:lstStyle/>
          <a:p>
            <a:r>
              <a:rPr lang="en-US" sz="3200" dirty="0" smtClean="0"/>
              <a:t>In common practice, most archivists differentiate the collections for which they are responsible into categories as follows:</a:t>
            </a:r>
          </a:p>
          <a:p>
            <a:endParaRPr lang="en-US" sz="3200" dirty="0" smtClean="0"/>
          </a:p>
          <a:p>
            <a:pPr marL="457200" indent="-457200">
              <a:buFont typeface="Arial" panose="020B0604020202020204" pitchFamily="34" charset="0"/>
              <a:buChar char="•"/>
            </a:pPr>
            <a:r>
              <a:rPr lang="en-US" sz="3200" dirty="0" smtClean="0"/>
              <a:t>Archives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Personal Papers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Manuscripts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Collections</a:t>
            </a:r>
            <a:endParaRPr lang="en-US" sz="3200" dirty="0"/>
          </a:p>
        </p:txBody>
      </p:sp>
    </p:spTree>
    <p:extLst>
      <p:ext uri="{BB962C8B-B14F-4D97-AF65-F5344CB8AC3E}">
        <p14:creationId xmlns:p14="http://schemas.microsoft.com/office/powerpoint/2010/main" val="251849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1000"/>
                                        <p:tgtEl>
                                          <p:spTgt spid="2">
                                            <p:txEl>
                                              <p:pRg st="8" end="8"/>
                                            </p:txEl>
                                          </p:spTgt>
                                        </p:tgtEl>
                                      </p:cBhvr>
                                    </p:animEffect>
                                    <p:anim calcmode="lin" valueType="num">
                                      <p:cBhvr>
                                        <p:cTn id="2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 what does it matter</a:t>
            </a:r>
            <a:endParaRPr lang="en-US" dirty="0"/>
          </a:p>
        </p:txBody>
      </p:sp>
      <p:sp>
        <p:nvSpPr>
          <p:cNvPr id="3" name="Subtitle 2"/>
          <p:cNvSpPr>
            <a:spLocks noGrp="1"/>
          </p:cNvSpPr>
          <p:nvPr>
            <p:ph type="subTitle" idx="1"/>
          </p:nvPr>
        </p:nvSpPr>
        <p:spPr/>
        <p:txBody>
          <a:bodyPr>
            <a:normAutofit/>
          </a:bodyPr>
          <a:lstStyle/>
          <a:p>
            <a:r>
              <a:rPr lang="en-US" sz="7200" dirty="0" smtClean="0"/>
              <a:t>?</a:t>
            </a:r>
            <a:endParaRPr lang="en-US" sz="7200" dirty="0"/>
          </a:p>
        </p:txBody>
      </p:sp>
    </p:spTree>
    <p:extLst>
      <p:ext uri="{BB962C8B-B14F-4D97-AF65-F5344CB8AC3E}">
        <p14:creationId xmlns:p14="http://schemas.microsoft.com/office/powerpoint/2010/main" val="2312978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8" y="2171700"/>
            <a:ext cx="6815669" cy="2514600"/>
          </a:xfrm>
        </p:spPr>
        <p:txBody>
          <a:bodyPr/>
          <a:lstStyle/>
          <a:p>
            <a:r>
              <a:rPr lang="en-US" sz="4000" dirty="0" smtClean="0"/>
              <a:t>When I arrived at Loma Linda University, Department of Archives and Special Collections…</a:t>
            </a:r>
            <a:endParaRPr lang="en-US" sz="4000" dirty="0"/>
          </a:p>
        </p:txBody>
      </p:sp>
    </p:spTree>
    <p:extLst>
      <p:ext uri="{BB962C8B-B14F-4D97-AF65-F5344CB8AC3E}">
        <p14:creationId xmlns:p14="http://schemas.microsoft.com/office/powerpoint/2010/main" val="3602185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Partially Organized Chaos</a:t>
            </a:r>
            <a:endParaRPr lang="en-US" dirty="0"/>
          </a:p>
        </p:txBody>
      </p:sp>
      <p:sp>
        <p:nvSpPr>
          <p:cNvPr id="3" name="TextBox 2"/>
          <p:cNvSpPr txBox="1"/>
          <p:nvPr/>
        </p:nvSpPr>
        <p:spPr>
          <a:xfrm>
            <a:off x="850900" y="2705100"/>
            <a:ext cx="1040130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Most items and collections were boxed.</a:t>
            </a:r>
          </a:p>
          <a:p>
            <a:pPr marL="457200" indent="-457200">
              <a:buFont typeface="Arial" panose="020B0604020202020204" pitchFamily="34" charset="0"/>
              <a:buChar char="•"/>
            </a:pPr>
            <a:r>
              <a:rPr lang="en-US" sz="3200" dirty="0" smtClean="0"/>
              <a:t>Most items and collections were listed in the accession ledger</a:t>
            </a:r>
          </a:p>
          <a:p>
            <a:pPr marL="457200" indent="-457200">
              <a:buFont typeface="Arial" panose="020B0604020202020204" pitchFamily="34" charset="0"/>
              <a:buChar char="•"/>
            </a:pPr>
            <a:r>
              <a:rPr lang="en-US" sz="3200" dirty="0" smtClean="0"/>
              <a:t>Most items and collections were assigned a code and an accession number</a:t>
            </a:r>
          </a:p>
          <a:p>
            <a:endParaRPr lang="en-US" sz="3200" dirty="0"/>
          </a:p>
        </p:txBody>
      </p:sp>
    </p:spTree>
    <p:extLst>
      <p:ext uri="{BB962C8B-B14F-4D97-AF65-F5344CB8AC3E}">
        <p14:creationId xmlns:p14="http://schemas.microsoft.com/office/powerpoint/2010/main" val="20996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1700" y="990600"/>
            <a:ext cx="10337800" cy="5139869"/>
          </a:xfrm>
          <a:prstGeom prst="rect">
            <a:avLst/>
          </a:prstGeom>
          <a:noFill/>
        </p:spPr>
        <p:txBody>
          <a:bodyPr wrap="square" rtlCol="0">
            <a:spAutoFit/>
          </a:bodyPr>
          <a:lstStyle/>
          <a:p>
            <a:r>
              <a:rPr lang="en-US" sz="3200" dirty="0" smtClean="0"/>
              <a:t>List of Codes:</a:t>
            </a:r>
          </a:p>
          <a:p>
            <a:endParaRPr lang="en-US" sz="3200" dirty="0"/>
          </a:p>
          <a:p>
            <a:pPr lvl="2"/>
            <a:r>
              <a:rPr lang="en-US" sz="2400" dirty="0" smtClean="0"/>
              <a:t>	AR					FS					PB</a:t>
            </a:r>
          </a:p>
          <a:p>
            <a:pPr lvl="2"/>
            <a:r>
              <a:rPr lang="en-US" sz="2400" dirty="0"/>
              <a:t>	</a:t>
            </a:r>
            <a:r>
              <a:rPr lang="en-US" sz="2400" dirty="0" smtClean="0"/>
              <a:t>AT					FU					PN</a:t>
            </a:r>
          </a:p>
          <a:p>
            <a:pPr lvl="2"/>
            <a:r>
              <a:rPr lang="en-US" sz="2400" dirty="0"/>
              <a:t>	</a:t>
            </a:r>
            <a:r>
              <a:rPr lang="en-US" sz="2400" dirty="0" smtClean="0"/>
              <a:t>BP					GS					PP</a:t>
            </a:r>
          </a:p>
          <a:p>
            <a:pPr lvl="2"/>
            <a:r>
              <a:rPr lang="en-US" sz="2400" dirty="0"/>
              <a:t>	</a:t>
            </a:r>
            <a:r>
              <a:rPr lang="en-US" sz="2400" dirty="0" smtClean="0"/>
              <a:t>CD					IP					SB</a:t>
            </a:r>
          </a:p>
          <a:p>
            <a:pPr lvl="2"/>
            <a:r>
              <a:rPr lang="en-US" sz="2400" dirty="0"/>
              <a:t>	</a:t>
            </a:r>
            <a:r>
              <a:rPr lang="en-US" sz="2400" dirty="0" smtClean="0"/>
              <a:t>CH					LR					SL</a:t>
            </a:r>
          </a:p>
          <a:p>
            <a:pPr lvl="2"/>
            <a:r>
              <a:rPr lang="en-US" sz="2400" dirty="0"/>
              <a:t>	</a:t>
            </a:r>
            <a:r>
              <a:rPr lang="en-US" sz="2400" dirty="0" smtClean="0"/>
              <a:t>CR					MF					TX</a:t>
            </a:r>
          </a:p>
          <a:p>
            <a:pPr lvl="2"/>
            <a:r>
              <a:rPr lang="en-US" sz="2400" dirty="0"/>
              <a:t>	</a:t>
            </a:r>
            <a:r>
              <a:rPr lang="en-US" sz="2400" dirty="0" smtClean="0"/>
              <a:t>DT					MP					UR</a:t>
            </a:r>
          </a:p>
          <a:p>
            <a:pPr lvl="2"/>
            <a:r>
              <a:rPr lang="en-US" sz="2400" dirty="0"/>
              <a:t>	</a:t>
            </a:r>
            <a:r>
              <a:rPr lang="en-US" sz="2400" dirty="0" smtClean="0"/>
              <a:t>EP					MS					VT</a:t>
            </a:r>
          </a:p>
          <a:p>
            <a:pPr lvl="2"/>
            <a:r>
              <a:rPr lang="en-US" sz="2400" dirty="0"/>
              <a:t>	</a:t>
            </a:r>
            <a:r>
              <a:rPr lang="en-US" sz="2400" dirty="0" smtClean="0"/>
              <a:t>FD					MT					WA</a:t>
            </a:r>
          </a:p>
          <a:p>
            <a:pPr lvl="2"/>
            <a:r>
              <a:rPr lang="en-US" sz="2400" dirty="0"/>
              <a:t>	</a:t>
            </a:r>
            <a:r>
              <a:rPr lang="en-US" sz="2400" dirty="0" smtClean="0"/>
              <a:t>FP					OR					WR</a:t>
            </a:r>
          </a:p>
          <a:p>
            <a:pPr lvl="2"/>
            <a:r>
              <a:rPr lang="en-US" sz="2400" dirty="0"/>
              <a:t>	</a:t>
            </a:r>
            <a:r>
              <a:rPr lang="en-US" sz="2400" dirty="0" smtClean="0"/>
              <a:t>FR					PA					…</a:t>
            </a:r>
          </a:p>
        </p:txBody>
      </p:sp>
    </p:spTree>
    <p:extLst>
      <p:ext uri="{BB962C8B-B14F-4D97-AF65-F5344CB8AC3E}">
        <p14:creationId xmlns:p14="http://schemas.microsoft.com/office/powerpoint/2010/main" val="21735506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310</TotalTime>
  <Words>1800</Words>
  <Application>Microsoft Office PowerPoint</Application>
  <PresentationFormat>Widescreen</PresentationFormat>
  <Paragraphs>228</Paragraphs>
  <Slides>22</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Garamond</vt:lpstr>
      <vt:lpstr>Organic</vt:lpstr>
      <vt:lpstr>Uppercase or Lowercase</vt:lpstr>
      <vt:lpstr>Or… What is the Difference</vt:lpstr>
      <vt:lpstr>Defining Archives</vt:lpstr>
      <vt:lpstr>PowerPoint Presentation</vt:lpstr>
      <vt:lpstr>PowerPoint Presentation</vt:lpstr>
      <vt:lpstr>So, what does it matter</vt:lpstr>
      <vt:lpstr>When I arrived at Loma Linda University, Department of Archives and Special Collections…</vt:lpstr>
      <vt:lpstr>Partially Organized Chaos</vt:lpstr>
      <vt:lpstr>PowerPoint Presentation</vt:lpstr>
      <vt:lpstr>But knowing the code didn’t solve the problem.</vt:lpstr>
      <vt:lpstr>I still didn’t have a clue as to where the University Archives was</vt:lpstr>
      <vt:lpstr>I feared it was all around me.</vt:lpstr>
      <vt:lpstr>PowerPoint Presentation</vt:lpstr>
      <vt:lpstr>PowerPoint Presentation</vt:lpstr>
      <vt:lpstr>University Archives Mission Statement</vt:lpstr>
      <vt:lpstr>PowerPoint Presentation</vt:lpstr>
      <vt:lpstr>PowerPoint Presentation</vt:lpstr>
      <vt:lpstr>PowerPoint Presentation</vt:lpstr>
      <vt:lpstr>PowerPoint Presentation</vt:lpstr>
      <vt:lpstr>And now…</vt:lpstr>
      <vt:lpstr>PowerPoint Presentation</vt:lpstr>
      <vt:lpstr>By culling out the University’s records</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Uppercase or Lowercase</dc:title>
  <dc:creator>Curtis, Lori (LLU)</dc:creator>
  <cp:lastModifiedBy>Curtis, Lori (LLU)</cp:lastModifiedBy>
  <cp:revision>29</cp:revision>
  <dcterms:created xsi:type="dcterms:W3CDTF">2015-07-06T21:45:54Z</dcterms:created>
  <dcterms:modified xsi:type="dcterms:W3CDTF">2015-07-09T23:30:51Z</dcterms:modified>
</cp:coreProperties>
</file>