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6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Tip: Add your own speaker notes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Tip: Add your own speaker notes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Tip: Add your own speaker notes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8/10/2016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We Need Another Form?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569536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 Lori N. Curtis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Chair, Department of Archives &amp; Special Collections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Heritage Research Center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University Libraries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Loma Linda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343" y="1219200"/>
            <a:ext cx="4123592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11" y="1447800"/>
            <a:ext cx="467646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53000" y="5029200"/>
            <a:ext cx="396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Daily Control Sheet</a:t>
            </a:r>
          </a:p>
          <a:p>
            <a:endParaRPr lang="en-US" sz="2000" dirty="0"/>
          </a:p>
          <a:p>
            <a:r>
              <a:rPr lang="en-US" sz="1400" dirty="0" smtClean="0"/>
              <a:t>We use this form to keep track of what is “checked out” by our patrons. It also helps us make sure everything is “checked in” at the end of the day.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2311" y="152400"/>
            <a:ext cx="845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Paging slip - - </a:t>
            </a:r>
            <a:r>
              <a:rPr lang="en-US" sz="1600" dirty="0" smtClean="0"/>
              <a:t>We use these when paging books, periodicals and such. One form is placed on shelf where item resides; other copy stays with the item pulled.  As you type in the top form, the bottom form is automatically populated with the same information. Cool!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14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8305800" cy="6477000"/>
          </a:xfrm>
        </p:spPr>
        <p:txBody>
          <a:bodyPr/>
          <a:lstStyle/>
          <a:p>
            <a:r>
              <a:rPr lang="en-US" dirty="0" smtClean="0"/>
              <a:t>Forms to help with processing…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62000"/>
            <a:ext cx="4031993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22" y="1066800"/>
            <a:ext cx="3932953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49" y="3762375"/>
            <a:ext cx="4113826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8763000" cy="6477000"/>
          </a:xfrm>
        </p:spPr>
        <p:txBody>
          <a:bodyPr/>
          <a:lstStyle/>
          <a:p>
            <a:r>
              <a:rPr lang="en-US" dirty="0" smtClean="0"/>
              <a:t>Finding Aids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1600" dirty="0" smtClean="0"/>
              <a:t>Staff can easily fill in the requested 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1600" dirty="0"/>
              <a:t>i</a:t>
            </a:r>
            <a:r>
              <a:rPr lang="en-US" sz="1600" dirty="0" smtClean="0"/>
              <a:t>nformation, and know what information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1600" dirty="0"/>
              <a:t>t</a:t>
            </a:r>
            <a:r>
              <a:rPr lang="en-US" sz="1600" dirty="0" smtClean="0"/>
              <a:t>hey need to find.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1638"/>
            <a:ext cx="4022468" cy="495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2291"/>
            <a:ext cx="3617396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809" y="3505200"/>
            <a:ext cx="3385791" cy="296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4800600" cy="609600"/>
          </a:xfrm>
        </p:spPr>
        <p:txBody>
          <a:bodyPr/>
          <a:lstStyle/>
          <a:p>
            <a:r>
              <a:rPr lang="en-US" dirty="0" smtClean="0"/>
              <a:t>Finding Aid Cover 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3782433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762000"/>
            <a:ext cx="462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Again, the staff member who is creating the finding aid, just fills in the collection name and number. By using the finding aid templates, all of our finding aids have a uniform look with complete information.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95039"/>
            <a:ext cx="3390900" cy="404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8124" y="1910209"/>
            <a:ext cx="44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also have finding aid templates and cover sheets for University Archives collections with appropriate wording for such.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7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4191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Donations</a:t>
            </a:r>
          </a:p>
          <a:p>
            <a:pPr marL="82296" indent="0">
              <a:lnSpc>
                <a:spcPct val="100000"/>
              </a:lnSpc>
              <a:buNone/>
            </a:pPr>
            <a:endParaRPr lang="en-US" sz="1600" dirty="0" smtClean="0"/>
          </a:p>
          <a:p>
            <a:pPr marL="82296" indent="0" algn="just">
              <a:lnSpc>
                <a:spcPct val="100000"/>
              </a:lnSpc>
              <a:buNone/>
            </a:pPr>
            <a:r>
              <a:rPr lang="en-US" sz="1600" dirty="0" smtClean="0"/>
              <a:t>Collections come to us from a variety of sources. These forms help us keep track of what came in, when, and from whom.  A copy of the form is saved on the computer in an ACQUISITIONS folder, a copy is kept with the donation until the donation is processed, then the copy will be placed in the collection file.  A copy is given to the donor, and finally a copy is sent to our Gift Records office</a:t>
            </a:r>
            <a:r>
              <a:rPr lang="en-US" sz="1600" dirty="0" smtClean="0"/>
              <a:t>.</a:t>
            </a:r>
          </a:p>
          <a:p>
            <a:pPr marL="82296" indent="0" algn="just">
              <a:lnSpc>
                <a:spcPct val="100000"/>
              </a:lnSpc>
              <a:buNone/>
            </a:pPr>
            <a:endParaRPr lang="en-US" sz="1600" dirty="0" smtClean="0"/>
          </a:p>
          <a:p>
            <a:pPr marL="82296" indent="0" algn="just">
              <a:lnSpc>
                <a:spcPct val="100000"/>
              </a:lnSpc>
              <a:buNone/>
            </a:pPr>
            <a:r>
              <a:rPr lang="en-US" sz="1600" dirty="0" smtClean="0"/>
              <a:t>A staff member will also create a detailed item listing of everything that was part of the gift, with notes as to eventual disposition</a:t>
            </a:r>
            <a:r>
              <a:rPr lang="en-US" sz="1600" dirty="0" smtClean="0"/>
              <a:t>.</a:t>
            </a:r>
          </a:p>
          <a:p>
            <a:pPr marL="82296" indent="0" algn="just">
              <a:lnSpc>
                <a:spcPct val="100000"/>
              </a:lnSpc>
              <a:buNone/>
            </a:pPr>
            <a:endParaRPr lang="en-US" sz="1600" dirty="0" smtClean="0"/>
          </a:p>
          <a:p>
            <a:pPr marL="82296" indent="0" algn="just">
              <a:lnSpc>
                <a:spcPct val="100000"/>
              </a:lnSpc>
              <a:buNone/>
            </a:pPr>
            <a:r>
              <a:rPr lang="en-US" sz="1600" dirty="0" smtClean="0"/>
              <a:t>A properly completed form also lets us know who accepted the donation so that if questions arise, we know who to ask.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3807619" cy="633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1"/>
            <a:ext cx="6781800" cy="609600"/>
          </a:xfrm>
        </p:spPr>
        <p:txBody>
          <a:bodyPr/>
          <a:lstStyle/>
          <a:p>
            <a:r>
              <a:rPr lang="en-US" dirty="0" smtClean="0"/>
              <a:t>University Archives Records Transfer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990600"/>
            <a:ext cx="4201975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4260033" cy="556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3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Photoduplication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85800"/>
          </a:xfrm>
        </p:spPr>
        <p:txBody>
          <a:bodyPr/>
          <a:lstStyle/>
          <a:p>
            <a:r>
              <a:rPr lang="en-US" dirty="0" smtClean="0"/>
              <a:t>Yes, we have a form for this as well!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133600"/>
            <a:ext cx="5486400" cy="423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7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"/>
            <a:ext cx="7498080" cy="609600"/>
          </a:xfrm>
        </p:spPr>
        <p:txBody>
          <a:bodyPr/>
          <a:lstStyle/>
          <a:p>
            <a:r>
              <a:rPr lang="en-US" dirty="0" smtClean="0"/>
              <a:t>It is a two-sided form!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48" y="838200"/>
            <a:ext cx="7086600" cy="537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6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52401"/>
            <a:ext cx="8153400" cy="1524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With duplication comes usage.  And yes, we have a form for that!  Actually several forms, but I will just show you one.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4114800" cy="532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49" y="762000"/>
            <a:ext cx="4185841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6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304800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many other forms that we use for: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Oral History interviews and cataloging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Humidity and Temperature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Shipping Options</a:t>
            </a:r>
          </a:p>
          <a:p>
            <a:endParaRPr lang="en-US" dirty="0"/>
          </a:p>
          <a:p>
            <a:r>
              <a:rPr lang="en-US" dirty="0" smtClean="0"/>
              <a:t>The list goes on!  But, I think you get the idea.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1107996" cy="6096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6000" dirty="0" smtClean="0"/>
              <a:t>FORMS</a:t>
            </a:r>
            <a:endParaRPr lang="en-US" sz="6000" dirty="0"/>
          </a:p>
        </p:txBody>
      </p:sp>
      <p:pic>
        <p:nvPicPr>
          <p:cNvPr id="1026" name="Picture 2" descr="http://www.madenatalelem.com/For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012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does a discussion of forms </a:t>
            </a:r>
            <a:r>
              <a:rPr lang="en-US" dirty="0" smtClean="0"/>
              <a:t>relate to </a:t>
            </a:r>
            <a:r>
              <a:rPr lang="en-US" dirty="0" smtClean="0"/>
              <a:t>useful software for managing </a:t>
            </a:r>
            <a:r>
              <a:rPr lang="en-US" dirty="0" smtClean="0"/>
              <a:t>archives?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have Forms Helped My Archive?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algn="just"/>
            <a:r>
              <a:rPr lang="en-US" sz="2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The Department of Archives and Special Collections was suffering from a bit of an identity crisis when I arrived at Loma Linda University in 2006. Creating forms with a uniform look, department name, and logo was one tool in my kit that helped me create unity and a sense of community among the staff. Not only did the forms help us get organized, they helped us begin working as a unit, as a cohesive department. Working with the staff during the creation of the forms helped garner buy-in and commitment to their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latino Linotype" panose="02040502050505030304" pitchFamily="18" charset="0"/>
              </a:rPr>
              <a:t>So, what are you waiting for?  </a:t>
            </a:r>
            <a:endParaRPr lang="en-US" sz="2800" dirty="0">
              <a:latin typeface="Palatino Linotype" panose="02040502050505030304" pitchFamily="18" charset="0"/>
            </a:endParaRPr>
          </a:p>
          <a:p>
            <a:pPr algn="ctr"/>
            <a:endParaRPr lang="en-US" dirty="0" smtClean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sz="4800" dirty="0" smtClean="0">
                <a:latin typeface="Palatino Linotype" panose="02040502050505030304" pitchFamily="18" charset="0"/>
              </a:rPr>
              <a:t>Let’s create forms!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s://lh5.ggpht.com/V5M0aimxjaydTakVx87HSRxEIJQmlKXKbSfLQBx4_mdtVwAZ8jTiXK0g84JnzqUuII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Software and Forms: My Argument for the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my viewpoint, I use software to create forms, and I find forms very useful in managing an archive, thus since the forms are useful, the software used to create them must be useful.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forms really useful?</a:t>
            </a:r>
          </a:p>
          <a:p>
            <a:endParaRPr lang="en-US" dirty="0" smtClean="0"/>
          </a:p>
          <a:p>
            <a:r>
              <a:rPr lang="en-US" dirty="0" smtClean="0"/>
              <a:t>Must you love forms in order to create useful ones?</a:t>
            </a:r>
          </a:p>
          <a:p>
            <a:endParaRPr lang="en-US" dirty="0"/>
          </a:p>
          <a:p>
            <a:r>
              <a:rPr lang="en-US" dirty="0" smtClean="0"/>
              <a:t>Do you have to reinvent the wheel in order to create useful forms?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19200"/>
            <a:ext cx="725119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Forms </a:t>
            </a:r>
            <a:r>
              <a:rPr lang="en-US" dirty="0">
                <a:solidFill>
                  <a:srgbClr val="FF0000"/>
                </a:solidFill>
              </a:rPr>
              <a:t>HELP </a:t>
            </a:r>
            <a:r>
              <a:rPr lang="en-US" dirty="0" smtClean="0"/>
              <a:t>you </a:t>
            </a:r>
            <a:r>
              <a:rPr lang="en-US" dirty="0" smtClean="0"/>
              <a:t>keep track of donations, usage, transfers, paged material, processing, questions and more</a:t>
            </a:r>
            <a:r>
              <a:rPr lang="en-US" dirty="0" smtClean="0"/>
              <a:t>.</a:t>
            </a:r>
          </a:p>
          <a:p>
            <a:endParaRPr lang="en-US" sz="1400" dirty="0"/>
          </a:p>
          <a:p>
            <a:r>
              <a:rPr lang="en-US" dirty="0" smtClean="0"/>
              <a:t>Forms </a:t>
            </a:r>
            <a:r>
              <a:rPr lang="en-US" dirty="0" smtClean="0">
                <a:solidFill>
                  <a:srgbClr val="FF0000"/>
                </a:solidFill>
              </a:rPr>
              <a:t>HELP</a:t>
            </a:r>
            <a:r>
              <a:rPr lang="en-US" dirty="0" smtClean="0"/>
              <a:t> </a:t>
            </a:r>
            <a:r>
              <a:rPr lang="en-US" dirty="0" smtClean="0"/>
              <a:t>you stay organized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Forms </a:t>
            </a:r>
            <a:r>
              <a:rPr lang="en-US" dirty="0">
                <a:solidFill>
                  <a:srgbClr val="FF0000"/>
                </a:solidFill>
              </a:rPr>
              <a:t>HELP</a:t>
            </a:r>
            <a:r>
              <a:rPr lang="en-US" dirty="0" smtClean="0"/>
              <a:t> you build cohesion among your staff</a:t>
            </a:r>
          </a:p>
          <a:p>
            <a:endParaRPr lang="en-US" dirty="0" smtClean="0"/>
          </a:p>
          <a:p>
            <a:r>
              <a:rPr lang="en-US" dirty="0" smtClean="0"/>
              <a:t>Forms </a:t>
            </a:r>
            <a:r>
              <a:rPr lang="en-US" dirty="0">
                <a:solidFill>
                  <a:srgbClr val="FF0000"/>
                </a:solidFill>
              </a:rPr>
              <a:t>HELP</a:t>
            </a:r>
            <a:r>
              <a:rPr lang="en-US" dirty="0" smtClean="0"/>
              <a:t> you present a consistent public image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/>
          <a:lstStyle/>
          <a:p>
            <a:r>
              <a:rPr lang="en-US" dirty="0" smtClean="0"/>
              <a:t>No, you don’t have to love forms like I do in order to create useful ones. I probably should have been a government civil servant somewhere. “Complete this form in triplicate…” But if you weren’t born with the “form” gene, that’s okay.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No, you do not have to re-invent the wheel in order to create useful forms. You can beg, borrow and steal forms from other archives and adapt them to fit your needs</a:t>
            </a:r>
            <a:r>
              <a:rPr lang="en-US" dirty="0" smtClean="0"/>
              <a:t>. You can find forms online!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Software Did I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 used Microsoft Word and Adobe Acrobat Professional. </a:t>
            </a:r>
          </a:p>
          <a:p>
            <a:endParaRPr lang="en-US" dirty="0"/>
          </a:p>
          <a:p>
            <a:r>
              <a:rPr lang="en-US" dirty="0" smtClean="0"/>
              <a:t>I created the form template in Word and then pulled the document into Adobe to create a “fillable” form that could be filled, saved, distributed, etc., on the computer. The Adobe software has a form wizard that walks newbies through the process. I then saved </a:t>
            </a:r>
            <a:r>
              <a:rPr lang="en-US" dirty="0" smtClean="0"/>
              <a:t>the </a:t>
            </a:r>
            <a:r>
              <a:rPr lang="en-US" dirty="0" smtClean="0"/>
              <a:t>finished forms as PDFs. If I need to revise the form, I can edit in Adobe or go back to my Word original and edit then create a new PDF form from that.</a:t>
            </a:r>
          </a:p>
        </p:txBody>
      </p:sp>
    </p:spTree>
    <p:extLst>
      <p:ext uri="{BB962C8B-B14F-4D97-AF65-F5344CB8AC3E}">
        <p14:creationId xmlns:p14="http://schemas.microsoft.com/office/powerpoint/2010/main" val="27413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8153400" cy="5745163"/>
          </a:xfrm>
        </p:spPr>
        <p:txBody>
          <a:bodyPr/>
          <a:lstStyle/>
          <a:p>
            <a:r>
              <a:rPr lang="en-US" dirty="0" smtClean="0"/>
              <a:t>Some Examples …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3810000" cy="62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3547205" cy="589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5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r>
              <a:rPr lang="en-US" dirty="0" smtClean="0"/>
              <a:t>Patron Usage Record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762000"/>
            <a:ext cx="3453086" cy="574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42950"/>
            <a:ext cx="3505200" cy="584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5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07D1E-A757-4FA5-A73C-0C1FF1AF0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 General</Template>
  <TotalTime>0</TotalTime>
  <Words>939</Words>
  <Application>Microsoft Office PowerPoint</Application>
  <PresentationFormat>On-screen Show (4:3)</PresentationFormat>
  <Paragraphs>87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Gill Sans MT</vt:lpstr>
      <vt:lpstr>Palatino Linotype</vt:lpstr>
      <vt:lpstr>Times New Roman</vt:lpstr>
      <vt:lpstr>Verdana</vt:lpstr>
      <vt:lpstr>Wingdings 2</vt:lpstr>
      <vt:lpstr>Solstice</vt:lpstr>
      <vt:lpstr>Do We Need Another Form?</vt:lpstr>
      <vt:lpstr>Introduction</vt:lpstr>
      <vt:lpstr>Useful Software and Forms: My Argument for the Connection</vt:lpstr>
      <vt:lpstr>Why Forms</vt:lpstr>
      <vt:lpstr>Yes!</vt:lpstr>
      <vt:lpstr>No!</vt:lpstr>
      <vt:lpstr>What Software Did I Use?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Photoduplication Orders</vt:lpstr>
      <vt:lpstr>PowerPoint Presentation</vt:lpstr>
      <vt:lpstr>PowerPoint Presentation</vt:lpstr>
      <vt:lpstr>PowerPoint Presentation</vt:lpstr>
      <vt:lpstr>How have Forms Helped My Archive?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2016-06-27T22:18:19Z</dcterms:created>
  <dcterms:modified xsi:type="dcterms:W3CDTF">2016-08-10T18:50:49Z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